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5"/>
  </p:notesMasterIdLst>
  <p:handoutMasterIdLst>
    <p:handoutMasterId r:id="rId56"/>
  </p:handoutMasterIdLst>
  <p:sldIdLst>
    <p:sldId id="382" r:id="rId5"/>
    <p:sldId id="611" r:id="rId6"/>
    <p:sldId id="612" r:id="rId7"/>
    <p:sldId id="613" r:id="rId8"/>
    <p:sldId id="615" r:id="rId9"/>
    <p:sldId id="616" r:id="rId10"/>
    <p:sldId id="617" r:id="rId11"/>
    <p:sldId id="619" r:id="rId12"/>
    <p:sldId id="614" r:id="rId13"/>
    <p:sldId id="620" r:id="rId14"/>
    <p:sldId id="621" r:id="rId15"/>
    <p:sldId id="622" r:id="rId16"/>
    <p:sldId id="623" r:id="rId17"/>
    <p:sldId id="624" r:id="rId18"/>
    <p:sldId id="625" r:id="rId19"/>
    <p:sldId id="626" r:id="rId20"/>
    <p:sldId id="627" r:id="rId21"/>
    <p:sldId id="628" r:id="rId22"/>
    <p:sldId id="629" r:id="rId23"/>
    <p:sldId id="630" r:id="rId24"/>
    <p:sldId id="631" r:id="rId25"/>
    <p:sldId id="632" r:id="rId26"/>
    <p:sldId id="633" r:id="rId27"/>
    <p:sldId id="634" r:id="rId28"/>
    <p:sldId id="635" r:id="rId29"/>
    <p:sldId id="636" r:id="rId30"/>
    <p:sldId id="637" r:id="rId31"/>
    <p:sldId id="638" r:id="rId32"/>
    <p:sldId id="639" r:id="rId33"/>
    <p:sldId id="640" r:id="rId34"/>
    <p:sldId id="641" r:id="rId35"/>
    <p:sldId id="642" r:id="rId36"/>
    <p:sldId id="643" r:id="rId37"/>
    <p:sldId id="645" r:id="rId38"/>
    <p:sldId id="646" r:id="rId39"/>
    <p:sldId id="647" r:id="rId40"/>
    <p:sldId id="648" r:id="rId41"/>
    <p:sldId id="649" r:id="rId42"/>
    <p:sldId id="650" r:id="rId43"/>
    <p:sldId id="651" r:id="rId44"/>
    <p:sldId id="652" r:id="rId45"/>
    <p:sldId id="662" r:id="rId46"/>
    <p:sldId id="653" r:id="rId47"/>
    <p:sldId id="655" r:id="rId48"/>
    <p:sldId id="656" r:id="rId49"/>
    <p:sldId id="657" r:id="rId50"/>
    <p:sldId id="658" r:id="rId51"/>
    <p:sldId id="659" r:id="rId52"/>
    <p:sldId id="660" r:id="rId53"/>
    <p:sldId id="66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659" userDrawn="1">
          <p15:clr>
            <a:srgbClr val="A4A3A4"/>
          </p15:clr>
        </p15:guide>
        <p15:guide id="3" pos="7287" userDrawn="1">
          <p15:clr>
            <a:srgbClr val="A4A3A4"/>
          </p15:clr>
        </p15:guide>
        <p15:guide id="4" orient="horz" pos="3045" userDrawn="1">
          <p15:clr>
            <a:srgbClr val="A4A3A4"/>
          </p15:clr>
        </p15:guide>
        <p15:guide id="6" pos="4520" userDrawn="1">
          <p15:clr>
            <a:srgbClr val="A4A3A4"/>
          </p15:clr>
        </p15:guide>
        <p15:guide id="8" orient="horz" pos="368" userDrawn="1">
          <p15:clr>
            <a:srgbClr val="A4A3A4"/>
          </p15:clr>
        </p15:guide>
        <p15:guide id="9" pos="642" userDrawn="1">
          <p15:clr>
            <a:srgbClr val="A4A3A4"/>
          </p15:clr>
        </p15:guide>
        <p15:guide id="11" pos="6017" userDrawn="1">
          <p15:clr>
            <a:srgbClr val="A4A3A4"/>
          </p15:clr>
        </p15:guide>
        <p15:guide id="12" pos="2955" userDrawn="1">
          <p15:clr>
            <a:srgbClr val="A4A3A4"/>
          </p15:clr>
        </p15:guide>
        <p15:guide id="13" orient="horz" pos="686" userDrawn="1">
          <p15:clr>
            <a:srgbClr val="A4A3A4"/>
          </p15:clr>
        </p15:guide>
        <p15:guide id="14" pos="529" userDrawn="1">
          <p15:clr>
            <a:srgbClr val="A4A3A4"/>
          </p15:clr>
        </p15:guide>
        <p15:guide id="15" orient="horz" pos="4088" userDrawn="1">
          <p15:clr>
            <a:srgbClr val="A4A3A4"/>
          </p15:clr>
        </p15:guide>
        <p15:guide id="16" orient="horz" pos="1275" userDrawn="1">
          <p15:clr>
            <a:srgbClr val="A4A3A4"/>
          </p15:clr>
        </p15:guide>
        <p15:guide id="17" orient="horz" pos="39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761D99-80D6-BC0E-E311-548398254BCD}" name="Andres Felipe Ocampo Quiceno" initials="AFOQ" userId="Andres Felipe Ocampo Quiceno" providerId="None"/>
  <p188:author id="{DBA0F0B3-885B-9ED8-9AB1-FB99292BB538}" name="Andres Felipe Ocampo Quiceno" initials="AFOQ" userId="S::1143835519@icesi.edu.co::8ca54b6e-971d-484a-9055-651a87997b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E1"/>
    <a:srgbClr val="5B922B"/>
    <a:srgbClr val="B5E8FF"/>
    <a:srgbClr val="B4E1F1"/>
    <a:srgbClr val="34446E"/>
    <a:srgbClr val="00AABD"/>
    <a:srgbClr val="82BA26"/>
    <a:srgbClr val="EA5B38"/>
    <a:srgbClr val="94CAF3"/>
    <a:srgbClr val="002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04" autoAdjust="0"/>
    <p:restoredTop sz="96327" autoAdjust="0"/>
  </p:normalViewPr>
  <p:slideViewPr>
    <p:cSldViewPr snapToGrid="0">
      <p:cViewPr varScale="1">
        <p:scale>
          <a:sx n="114" d="100"/>
          <a:sy n="114" d="100"/>
        </p:scale>
        <p:origin x="996" y="102"/>
      </p:cViewPr>
      <p:guideLst>
        <p:guide pos="3659"/>
        <p:guide pos="7287"/>
        <p:guide orient="horz" pos="3045"/>
        <p:guide pos="4520"/>
        <p:guide orient="horz" pos="368"/>
        <p:guide pos="642"/>
        <p:guide pos="6017"/>
        <p:guide pos="2955"/>
        <p:guide orient="horz" pos="686"/>
        <p:guide pos="529"/>
        <p:guide orient="horz" pos="4088"/>
        <p:guide orient="horz" pos="1275"/>
        <p:guide orient="horz" pos="3952"/>
      </p:guideLst>
    </p:cSldViewPr>
  </p:slideViewPr>
  <p:notesTextViewPr>
    <p:cViewPr>
      <p:scale>
        <a:sx n="1" d="1"/>
        <a:sy n="1" d="1"/>
      </p:scale>
      <p:origin x="0" y="0"/>
    </p:cViewPr>
  </p:notesTextViewPr>
  <p:sorterViewPr>
    <p:cViewPr varScale="1">
      <p:scale>
        <a:sx n="1" d="1"/>
        <a:sy n="1" d="1"/>
      </p:scale>
      <p:origin x="0" y="-10296"/>
    </p:cViewPr>
  </p:sorterViewPr>
  <p:notesViewPr>
    <p:cSldViewPr snapToGrid="0">
      <p:cViewPr varScale="1">
        <p:scale>
          <a:sx n="146" d="100"/>
          <a:sy n="146" d="100"/>
        </p:scale>
        <p:origin x="460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7828D19-AFDA-BFAA-5673-207AF7E5C5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BDC616E5-8C72-69A9-8478-FDEE5669F8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0232EC-1BE2-4A04-8B83-BFC5601140B3}" type="datetimeFigureOut">
              <a:rPr lang="es-ES" smtClean="0"/>
              <a:t>11/07/2024</a:t>
            </a:fld>
            <a:endParaRPr lang="es-ES"/>
          </a:p>
        </p:txBody>
      </p:sp>
      <p:sp>
        <p:nvSpPr>
          <p:cNvPr id="4" name="Marcador de pie de página 3">
            <a:extLst>
              <a:ext uri="{FF2B5EF4-FFF2-40B4-BE49-F238E27FC236}">
                <a16:creationId xmlns:a16="http://schemas.microsoft.com/office/drawing/2014/main" id="{6429C413-3C8B-C268-249C-D36CF7FDA7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F7ED210-89AA-3E99-9960-E97CCACE90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722C69-D9B4-4BE8-9346-1C076032FFF2}" type="slidenum">
              <a:rPr lang="es-ES" smtClean="0"/>
              <a:t>‹Nº›</a:t>
            </a:fld>
            <a:endParaRPr lang="es-ES"/>
          </a:p>
        </p:txBody>
      </p:sp>
    </p:spTree>
    <p:extLst>
      <p:ext uri="{BB962C8B-B14F-4D97-AF65-F5344CB8AC3E}">
        <p14:creationId xmlns:p14="http://schemas.microsoft.com/office/powerpoint/2010/main" val="3754468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E507C-8858-4C89-8159-FFA19C580029}" type="datetimeFigureOut">
              <a:rPr lang="en-US" smtClean="0"/>
              <a:t>7/11/2024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DE7B6-2070-49AA-AE58-D9C9A76A8A9D}" type="slidenum">
              <a:rPr lang="en-US" smtClean="0"/>
              <a:t>‹Nº›</a:t>
            </a:fld>
            <a:endParaRPr lang="en-US"/>
          </a:p>
        </p:txBody>
      </p:sp>
    </p:spTree>
    <p:extLst>
      <p:ext uri="{BB962C8B-B14F-4D97-AF65-F5344CB8AC3E}">
        <p14:creationId xmlns:p14="http://schemas.microsoft.com/office/powerpoint/2010/main" val="4275717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ortada">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ree, outdoor, sky, bushes&#10;&#10;Description automatically generated">
            <a:extLst>
              <a:ext uri="{FF2B5EF4-FFF2-40B4-BE49-F238E27FC236}">
                <a16:creationId xmlns:a16="http://schemas.microsoft.com/office/drawing/2014/main" id="{DDD3B1AD-A5AC-F44C-83C3-F649D54CDFA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922" r="1637"/>
          <a:stretch/>
        </p:blipFill>
        <p:spPr>
          <a:xfrm>
            <a:off x="0" y="0"/>
            <a:ext cx="12328071" cy="6858000"/>
          </a:xfrm>
          <a:prstGeom prst="rect">
            <a:avLst/>
          </a:prstGeom>
        </p:spPr>
      </p:pic>
      <p:sp>
        <p:nvSpPr>
          <p:cNvPr id="5" name="Rounded Rectangle 4">
            <a:extLst>
              <a:ext uri="{FF2B5EF4-FFF2-40B4-BE49-F238E27FC236}">
                <a16:creationId xmlns:a16="http://schemas.microsoft.com/office/drawing/2014/main" id="{4B3FA92A-8E39-9E44-83EC-657B859A6353}"/>
              </a:ext>
            </a:extLst>
          </p:cNvPr>
          <p:cNvSpPr/>
          <p:nvPr userDrawn="1"/>
        </p:nvSpPr>
        <p:spPr>
          <a:xfrm rot="16200000">
            <a:off x="2724751" y="-2724749"/>
            <a:ext cx="6878570" cy="12328071"/>
          </a:xfrm>
          <a:prstGeom prst="roundRect">
            <a:avLst>
              <a:gd name="adj" fmla="val 0"/>
            </a:avLst>
          </a:prstGeom>
          <a:gradFill>
            <a:gsLst>
              <a:gs pos="25000">
                <a:schemeClr val="accent2"/>
              </a:gs>
              <a:gs pos="72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pic>
        <p:nvPicPr>
          <p:cNvPr id="7" name="Picture 6">
            <a:extLst>
              <a:ext uri="{FF2B5EF4-FFF2-40B4-BE49-F238E27FC236}">
                <a16:creationId xmlns:a16="http://schemas.microsoft.com/office/drawing/2014/main" id="{5ADAD6F8-0D84-064D-AFC9-96B0ECB347A8}"/>
              </a:ext>
            </a:extLst>
          </p:cNvPr>
          <p:cNvPicPr>
            <a:picLocks noChangeAspect="1"/>
          </p:cNvPicPr>
          <p:nvPr userDrawn="1"/>
        </p:nvPicPr>
        <p:blipFill>
          <a:blip r:embed="rId3"/>
          <a:stretch>
            <a:fillRect/>
          </a:stretch>
        </p:blipFill>
        <p:spPr>
          <a:xfrm>
            <a:off x="1019175" y="1954999"/>
            <a:ext cx="2582550" cy="554246"/>
          </a:xfrm>
          <a:prstGeom prst="rect">
            <a:avLst/>
          </a:prstGeom>
        </p:spPr>
      </p:pic>
    </p:spTree>
    <p:extLst>
      <p:ext uri="{BB962C8B-B14F-4D97-AF65-F5344CB8AC3E}">
        <p14:creationId xmlns:p14="http://schemas.microsoft.com/office/powerpoint/2010/main" val="179126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93657-0C76-0843-8542-B3B47A558D70}"/>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89494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raportada">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94183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raportada">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1317339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raportada">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282003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raportada">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350724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4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5" name="Rounded Rectangle 26">
            <a:extLst>
              <a:ext uri="{FF2B5EF4-FFF2-40B4-BE49-F238E27FC236}">
                <a16:creationId xmlns:a16="http://schemas.microsoft.com/office/drawing/2014/main" id="{1FB4502F-F224-6B42-A39C-720D69B22BD5}"/>
              </a:ext>
            </a:extLst>
          </p:cNvPr>
          <p:cNvSpPr/>
          <p:nvPr userDrawn="1"/>
        </p:nvSpPr>
        <p:spPr>
          <a:xfrm flipV="1">
            <a:off x="0" y="3274779"/>
            <a:ext cx="12192000" cy="3583221"/>
          </a:xfrm>
          <a:prstGeom prst="roundRect">
            <a:avLst>
              <a:gd name="adj"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93544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1EDB8B43-2928-0444-9480-56B012ADD2B3}"/>
              </a:ext>
            </a:extLst>
          </p:cNvPr>
          <p:cNvSpPr/>
          <p:nvPr userDrawn="1"/>
        </p:nvSpPr>
        <p:spPr>
          <a:xfrm flipV="1">
            <a:off x="0" y="3274779"/>
            <a:ext cx="12192000" cy="3583221"/>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06663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D9737356-C99F-7146-AB42-723C664E14E5}"/>
              </a:ext>
            </a:extLst>
          </p:cNvPr>
          <p:cNvSpPr/>
          <p:nvPr userDrawn="1"/>
        </p:nvSpPr>
        <p:spPr>
          <a:xfrm flipV="1">
            <a:off x="0" y="3274779"/>
            <a:ext cx="12192000" cy="3583221"/>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731267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18CA141E-6507-C44B-B977-E05ACF9AD064}"/>
              </a:ext>
            </a:extLst>
          </p:cNvPr>
          <p:cNvSpPr/>
          <p:nvPr userDrawn="1"/>
        </p:nvSpPr>
        <p:spPr>
          <a:xfrm flipV="1">
            <a:off x="0" y="3274779"/>
            <a:ext cx="12192000" cy="3583221"/>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408227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9" name="Chart Placeholder 8">
            <a:extLst>
              <a:ext uri="{FF2B5EF4-FFF2-40B4-BE49-F238E27FC236}">
                <a16:creationId xmlns:a16="http://schemas.microsoft.com/office/drawing/2014/main" id="{645E033A-1F4A-B54C-90F7-BE1984DCCB78}"/>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27422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13" name="Rectangle 12">
            <a:extLst>
              <a:ext uri="{FF2B5EF4-FFF2-40B4-BE49-F238E27FC236}">
                <a16:creationId xmlns:a16="http://schemas.microsoft.com/office/drawing/2014/main" id="{DB91DA21-BF02-9245-AFCF-75EE60D70D83}"/>
              </a:ext>
            </a:extLst>
          </p:cNvPr>
          <p:cNvSpPr/>
          <p:nvPr userDrawn="1"/>
        </p:nvSpPr>
        <p:spPr>
          <a:xfrm rot="16200000">
            <a:off x="6622762" y="1288774"/>
            <a:ext cx="6857998" cy="4280454"/>
          </a:xfrm>
          <a:prstGeom prst="rect">
            <a:avLst/>
          </a:prstGeom>
          <a:gradFill flip="none" rotWithShape="1">
            <a:gsLst>
              <a:gs pos="60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4" name="Rounded Rectangle 3">
            <a:extLst>
              <a:ext uri="{FF2B5EF4-FFF2-40B4-BE49-F238E27FC236}">
                <a16:creationId xmlns:a16="http://schemas.microsoft.com/office/drawing/2014/main" id="{29952B0A-4CB3-1E45-A01F-69D491ED9A89}"/>
              </a:ext>
            </a:extLst>
          </p:cNvPr>
          <p:cNvSpPr/>
          <p:nvPr userDrawn="1"/>
        </p:nvSpPr>
        <p:spPr>
          <a:xfrm rot="5400000">
            <a:off x="2662342" y="-2671646"/>
            <a:ext cx="6857997" cy="12201295"/>
          </a:xfrm>
          <a:prstGeom prst="roundRect">
            <a:avLst>
              <a:gd name="adj" fmla="val 0"/>
            </a:avLst>
          </a:prstGeom>
          <a:gradFill>
            <a:gsLst>
              <a:gs pos="98000">
                <a:schemeClr val="accent4"/>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6" name="Round Same Side Corner Rectangle 18">
            <a:extLst>
              <a:ext uri="{FF2B5EF4-FFF2-40B4-BE49-F238E27FC236}">
                <a16:creationId xmlns:a16="http://schemas.microsoft.com/office/drawing/2014/main" id="{2940C25C-7639-1940-A669-C65FF3A3CB87}"/>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2" name="Picture 11">
            <a:extLst>
              <a:ext uri="{FF2B5EF4-FFF2-40B4-BE49-F238E27FC236}">
                <a16:creationId xmlns:a16="http://schemas.microsoft.com/office/drawing/2014/main" id="{FB495A54-A92B-374C-819C-DEE9F8983E2C}"/>
              </a:ext>
            </a:extLst>
          </p:cNvPr>
          <p:cNvPicPr>
            <a:picLocks noChangeAspect="1"/>
          </p:cNvPicPr>
          <p:nvPr userDrawn="1"/>
        </p:nvPicPr>
        <p:blipFill>
          <a:blip r:embed="rId3"/>
          <a:stretch>
            <a:fillRect/>
          </a:stretch>
        </p:blipFill>
        <p:spPr>
          <a:xfrm>
            <a:off x="1474862" y="1796839"/>
            <a:ext cx="2582551" cy="554246"/>
          </a:xfrm>
          <a:prstGeom prst="rect">
            <a:avLst/>
          </a:prstGeom>
        </p:spPr>
      </p:pic>
    </p:spTree>
    <p:extLst>
      <p:ext uri="{BB962C8B-B14F-4D97-AF65-F5344CB8AC3E}">
        <p14:creationId xmlns:p14="http://schemas.microsoft.com/office/powerpoint/2010/main" val="2281275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D2F4E26E-364C-9E48-9BCA-7BD266BDF0F6}"/>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161435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996964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C6381A7B-E634-8D4C-ABD7-EE746F5B5226}"/>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1057286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795428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2340091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3854321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8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57868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478393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312709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72665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9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3" name="Rectangle 2">
            <a:extLst>
              <a:ext uri="{FF2B5EF4-FFF2-40B4-BE49-F238E27FC236}">
                <a16:creationId xmlns:a16="http://schemas.microsoft.com/office/drawing/2014/main" id="{261E55CF-CB4A-AD45-9C8B-D61E4EEC2CD2}"/>
              </a:ext>
            </a:extLst>
          </p:cNvPr>
          <p:cNvSpPr/>
          <p:nvPr userDrawn="1"/>
        </p:nvSpPr>
        <p:spPr>
          <a:xfrm rot="16200000">
            <a:off x="6622776" y="1288774"/>
            <a:ext cx="6857998" cy="4280454"/>
          </a:xfrm>
          <a:prstGeom prst="rect">
            <a:avLst/>
          </a:prstGeom>
          <a:gradFill flip="none" rotWithShape="1">
            <a:gsLst>
              <a:gs pos="63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ed Rectangle 7">
            <a:extLst>
              <a:ext uri="{FF2B5EF4-FFF2-40B4-BE49-F238E27FC236}">
                <a16:creationId xmlns:a16="http://schemas.microsoft.com/office/drawing/2014/main" id="{6A118609-6309-AC4F-BE2A-FB8FA1810B4E}"/>
              </a:ext>
            </a:extLst>
          </p:cNvPr>
          <p:cNvSpPr/>
          <p:nvPr userDrawn="1"/>
        </p:nvSpPr>
        <p:spPr>
          <a:xfrm rot="5400000">
            <a:off x="2667003" y="-2666999"/>
            <a:ext cx="6857997" cy="12192006"/>
          </a:xfrm>
          <a:prstGeom prst="roundRect">
            <a:avLst>
              <a:gd name="adj" fmla="val 0"/>
            </a:avLst>
          </a:prstGeom>
          <a:gradFill>
            <a:gsLst>
              <a:gs pos="98000">
                <a:schemeClr val="accent2"/>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pic>
        <p:nvPicPr>
          <p:cNvPr id="9" name="Picture 8">
            <a:extLst>
              <a:ext uri="{FF2B5EF4-FFF2-40B4-BE49-F238E27FC236}">
                <a16:creationId xmlns:a16="http://schemas.microsoft.com/office/drawing/2014/main" id="{65CAC86F-3F18-A846-8CE0-20B8BB93AD7C}"/>
              </a:ext>
            </a:extLst>
          </p:cNvPr>
          <p:cNvPicPr>
            <a:picLocks noChangeAspect="1"/>
          </p:cNvPicPr>
          <p:nvPr userDrawn="1"/>
        </p:nvPicPr>
        <p:blipFill>
          <a:blip r:embed="rId3"/>
          <a:stretch>
            <a:fillRect/>
          </a:stretch>
        </p:blipFill>
        <p:spPr>
          <a:xfrm>
            <a:off x="1471458" y="1796839"/>
            <a:ext cx="2582550" cy="554246"/>
          </a:xfrm>
          <a:prstGeom prst="rect">
            <a:avLst/>
          </a:prstGeom>
        </p:spPr>
      </p:pic>
      <p:sp>
        <p:nvSpPr>
          <p:cNvPr id="10" name="Round Same Side Corner Rectangle 18">
            <a:extLst>
              <a:ext uri="{FF2B5EF4-FFF2-40B4-BE49-F238E27FC236}">
                <a16:creationId xmlns:a16="http://schemas.microsoft.com/office/drawing/2014/main" id="{0E24FB8F-5C74-3E4F-B93D-8D072E0760B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6014459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118889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700094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16" name="Picture 15">
            <a:extLst>
              <a:ext uri="{FF2B5EF4-FFF2-40B4-BE49-F238E27FC236}">
                <a16:creationId xmlns:a16="http://schemas.microsoft.com/office/drawing/2014/main" id="{13344AA5-3374-0447-ACA8-F4887131925B}"/>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605936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197BC925-9350-EF48-BB55-A71586A7BD42}"/>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2563722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4F28C6E5-495C-E847-9773-377CC853B827}"/>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40293474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74BF18C8-8F7E-C849-9570-17D0191E856D}"/>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396841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9507BBEF-2092-FB48-8E36-510C225CC8BF}"/>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588204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Picture Placeholder 4">
            <a:extLst>
              <a:ext uri="{FF2B5EF4-FFF2-40B4-BE49-F238E27FC236}">
                <a16:creationId xmlns:a16="http://schemas.microsoft.com/office/drawing/2014/main" id="{518A056D-8314-FA47-873A-F55721AB2AF8}"/>
              </a:ext>
            </a:extLst>
          </p:cNvPr>
          <p:cNvSpPr>
            <a:spLocks noGrp="1"/>
          </p:cNvSpPr>
          <p:nvPr>
            <p:ph type="pic" sz="quarter" idx="10"/>
          </p:nvPr>
        </p:nvSpPr>
        <p:spPr>
          <a:xfrm>
            <a:off x="-218365" y="0"/>
            <a:ext cx="6743737" cy="6858000"/>
          </a:xfrm>
          <a:prstGeom prst="roundRect">
            <a:avLst>
              <a:gd name="adj" fmla="val 2428"/>
            </a:avLst>
          </a:prstGeom>
          <a:solidFill>
            <a:schemeClr val="bg2"/>
          </a:solidFill>
        </p:spPr>
        <p:txBody>
          <a:bodyPr/>
          <a:lstStyle/>
          <a:p>
            <a:endParaRPr lang="en-CO"/>
          </a:p>
        </p:txBody>
      </p:sp>
      <p:sp>
        <p:nvSpPr>
          <p:cNvPr id="7" name="Round Same Side Corner Rectangle 18">
            <a:extLst>
              <a:ext uri="{FF2B5EF4-FFF2-40B4-BE49-F238E27FC236}">
                <a16:creationId xmlns:a16="http://schemas.microsoft.com/office/drawing/2014/main" id="{9FFBC702-0785-7245-B9BF-6CC72A9C4870}"/>
              </a:ext>
            </a:extLst>
          </p:cNvPr>
          <p:cNvSpPr/>
          <p:nvPr userDrawn="1"/>
        </p:nvSpPr>
        <p:spPr>
          <a:xfrm rot="5400000">
            <a:off x="-3392134" y="3173764"/>
            <a:ext cx="6858002" cy="51046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980154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Picture Placeholder 4">
            <a:extLst>
              <a:ext uri="{FF2B5EF4-FFF2-40B4-BE49-F238E27FC236}">
                <a16:creationId xmlns:a16="http://schemas.microsoft.com/office/drawing/2014/main" id="{518A056D-8314-FA47-873A-F55721AB2AF8}"/>
              </a:ext>
            </a:extLst>
          </p:cNvPr>
          <p:cNvSpPr>
            <a:spLocks noGrp="1"/>
          </p:cNvSpPr>
          <p:nvPr>
            <p:ph type="pic" sz="quarter" idx="10"/>
          </p:nvPr>
        </p:nvSpPr>
        <p:spPr>
          <a:xfrm>
            <a:off x="6721020" y="0"/>
            <a:ext cx="5656038" cy="6858000"/>
          </a:xfrm>
          <a:prstGeom prst="roundRect">
            <a:avLst>
              <a:gd name="adj" fmla="val 2428"/>
            </a:avLst>
          </a:prstGeom>
          <a:solidFill>
            <a:schemeClr val="bg2"/>
          </a:solidFill>
        </p:spPr>
        <p:txBody>
          <a:bodyPr/>
          <a:lstStyle/>
          <a:p>
            <a:endParaRPr lang="en-CO"/>
          </a:p>
        </p:txBody>
      </p:sp>
      <p:sp>
        <p:nvSpPr>
          <p:cNvPr id="7" name="Round Same Side Corner Rectangle 18">
            <a:extLst>
              <a:ext uri="{FF2B5EF4-FFF2-40B4-BE49-F238E27FC236}">
                <a16:creationId xmlns:a16="http://schemas.microsoft.com/office/drawing/2014/main" id="{9FFBC702-0785-7245-B9BF-6CC72A9C487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0" name="Picture 9">
            <a:extLst>
              <a:ext uri="{FF2B5EF4-FFF2-40B4-BE49-F238E27FC236}">
                <a16:creationId xmlns:a16="http://schemas.microsoft.com/office/drawing/2014/main" id="{7F156528-1E2E-7C4A-A6B3-A90A37A1AA41}"/>
              </a:ext>
            </a:extLst>
          </p:cNvPr>
          <p:cNvPicPr>
            <a:picLocks noChangeAspect="1"/>
          </p:cNvPicPr>
          <p:nvPr userDrawn="1"/>
        </p:nvPicPr>
        <p:blipFill>
          <a:blip r:embed="rId2"/>
          <a:stretch>
            <a:fillRect/>
          </a:stretch>
        </p:blipFill>
        <p:spPr>
          <a:xfrm>
            <a:off x="574505" y="307284"/>
            <a:ext cx="1541392" cy="330801"/>
          </a:xfrm>
          <a:prstGeom prst="rect">
            <a:avLst/>
          </a:prstGeom>
        </p:spPr>
      </p:pic>
    </p:spTree>
    <p:extLst>
      <p:ext uri="{BB962C8B-B14F-4D97-AF65-F5344CB8AC3E}">
        <p14:creationId xmlns:p14="http://schemas.microsoft.com/office/powerpoint/2010/main" val="2834686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Vacío">
    <p:bg>
      <p:bgPr>
        <a:solidFill>
          <a:srgbClr val="F0E7E1"/>
        </a:solidFill>
        <a:effectLst/>
      </p:bgPr>
    </p:bg>
    <p:spTree>
      <p:nvGrpSpPr>
        <p:cNvPr id="1" name=""/>
        <p:cNvGrpSpPr/>
        <p:nvPr/>
      </p:nvGrpSpPr>
      <p:grpSpPr>
        <a:xfrm>
          <a:off x="0" y="0"/>
          <a:ext cx="0" cy="0"/>
          <a:chOff x="0" y="0"/>
          <a:chExt cx="0" cy="0"/>
        </a:xfrm>
      </p:grpSpPr>
      <p:pic>
        <p:nvPicPr>
          <p:cNvPr id="39" name="Picture 38" descr="A swimming pool outside of a building&#10;&#10;Description automatically generated with medium confidence">
            <a:extLst>
              <a:ext uri="{FF2B5EF4-FFF2-40B4-BE49-F238E27FC236}">
                <a16:creationId xmlns:a16="http://schemas.microsoft.com/office/drawing/2014/main" id="{48030848-22DF-9C4D-AF53-59724FA3D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9" t="28933" r="3518" b="16427"/>
          <a:stretch/>
        </p:blipFill>
        <p:spPr>
          <a:xfrm>
            <a:off x="-18632" y="-1"/>
            <a:ext cx="12210631" cy="3368935"/>
          </a:xfrm>
          <a:prstGeom prst="roundRect">
            <a:avLst>
              <a:gd name="adj" fmla="val 0"/>
            </a:avLst>
          </a:prstGeom>
        </p:spPr>
      </p:pic>
      <p:sp>
        <p:nvSpPr>
          <p:cNvPr id="5" name="Rounded Rectangle 28">
            <a:extLst>
              <a:ext uri="{FF2B5EF4-FFF2-40B4-BE49-F238E27FC236}">
                <a16:creationId xmlns:a16="http://schemas.microsoft.com/office/drawing/2014/main" id="{E839D998-67C0-914D-A315-6EA8E8FC159F}"/>
              </a:ext>
            </a:extLst>
          </p:cNvPr>
          <p:cNvSpPr/>
          <p:nvPr userDrawn="1"/>
        </p:nvSpPr>
        <p:spPr>
          <a:xfrm rot="5400000">
            <a:off x="4402216" y="-4420847"/>
            <a:ext cx="3368931" cy="12210631"/>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42057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3" name="Rectangle 2">
            <a:extLst>
              <a:ext uri="{FF2B5EF4-FFF2-40B4-BE49-F238E27FC236}">
                <a16:creationId xmlns:a16="http://schemas.microsoft.com/office/drawing/2014/main" id="{261E55CF-CB4A-AD45-9C8B-D61E4EEC2CD2}"/>
              </a:ext>
            </a:extLst>
          </p:cNvPr>
          <p:cNvSpPr/>
          <p:nvPr userDrawn="1"/>
        </p:nvSpPr>
        <p:spPr>
          <a:xfrm rot="16200000">
            <a:off x="6622776" y="1288774"/>
            <a:ext cx="6857998" cy="4280454"/>
          </a:xfrm>
          <a:prstGeom prst="rect">
            <a:avLst/>
          </a:prstGeom>
          <a:gradFill flip="none" rotWithShape="1">
            <a:gsLst>
              <a:gs pos="63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1" name="Rounded Rectangle 10">
            <a:extLst>
              <a:ext uri="{FF2B5EF4-FFF2-40B4-BE49-F238E27FC236}">
                <a16:creationId xmlns:a16="http://schemas.microsoft.com/office/drawing/2014/main" id="{ED4EAD93-0BAE-3A42-BD92-07A0F5AC4A2F}"/>
              </a:ext>
            </a:extLst>
          </p:cNvPr>
          <p:cNvSpPr/>
          <p:nvPr userDrawn="1"/>
        </p:nvSpPr>
        <p:spPr>
          <a:xfrm rot="5400000">
            <a:off x="2662343" y="-2671668"/>
            <a:ext cx="6857997" cy="12201319"/>
          </a:xfrm>
          <a:prstGeom prst="roundRect">
            <a:avLst>
              <a:gd name="adj" fmla="val 2174"/>
            </a:avLst>
          </a:prstGeom>
          <a:gradFill>
            <a:gsLst>
              <a:gs pos="98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ound Same Side Corner Rectangle 18">
            <a:extLst>
              <a:ext uri="{FF2B5EF4-FFF2-40B4-BE49-F238E27FC236}">
                <a16:creationId xmlns:a16="http://schemas.microsoft.com/office/drawing/2014/main" id="{D5FDDCFB-5285-064B-8A03-5F48732D39D1}"/>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4" name="Picture 13">
            <a:extLst>
              <a:ext uri="{FF2B5EF4-FFF2-40B4-BE49-F238E27FC236}">
                <a16:creationId xmlns:a16="http://schemas.microsoft.com/office/drawing/2014/main" id="{E52AAF03-7BE9-BC43-BB07-A724C742E3BD}"/>
              </a:ext>
            </a:extLst>
          </p:cNvPr>
          <p:cNvPicPr>
            <a:picLocks noChangeAspect="1"/>
          </p:cNvPicPr>
          <p:nvPr userDrawn="1"/>
        </p:nvPicPr>
        <p:blipFill>
          <a:blip r:embed="rId3"/>
          <a:stretch>
            <a:fillRect/>
          </a:stretch>
        </p:blipFill>
        <p:spPr>
          <a:xfrm>
            <a:off x="1471458" y="1796839"/>
            <a:ext cx="2582550" cy="554246"/>
          </a:xfrm>
          <a:prstGeom prst="rect">
            <a:avLst/>
          </a:prstGeom>
        </p:spPr>
      </p:pic>
    </p:spTree>
    <p:extLst>
      <p:ext uri="{BB962C8B-B14F-4D97-AF65-F5344CB8AC3E}">
        <p14:creationId xmlns:p14="http://schemas.microsoft.com/office/powerpoint/2010/main" val="706694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Vacío">
    <p:bg>
      <p:bgPr>
        <a:solidFill>
          <a:srgbClr val="F0E7E1"/>
        </a:solidFill>
        <a:effectLst/>
      </p:bgPr>
    </p:bg>
    <p:spTree>
      <p:nvGrpSpPr>
        <p:cNvPr id="1" name=""/>
        <p:cNvGrpSpPr/>
        <p:nvPr/>
      </p:nvGrpSpPr>
      <p:grpSpPr>
        <a:xfrm>
          <a:off x="0" y="0"/>
          <a:ext cx="0" cy="0"/>
          <a:chOff x="0" y="0"/>
          <a:chExt cx="0" cy="0"/>
        </a:xfrm>
      </p:grpSpPr>
      <p:pic>
        <p:nvPicPr>
          <p:cNvPr id="39" name="Picture 38" descr="A swimming pool outside of a building&#10;&#10;Description automatically generated with medium confidence">
            <a:extLst>
              <a:ext uri="{FF2B5EF4-FFF2-40B4-BE49-F238E27FC236}">
                <a16:creationId xmlns:a16="http://schemas.microsoft.com/office/drawing/2014/main" id="{48030848-22DF-9C4D-AF53-59724FA3D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9" t="28933" r="3518" b="16427"/>
          <a:stretch/>
        </p:blipFill>
        <p:spPr>
          <a:xfrm>
            <a:off x="-18632" y="-1"/>
            <a:ext cx="12210631" cy="3368935"/>
          </a:xfrm>
          <a:prstGeom prst="roundRect">
            <a:avLst>
              <a:gd name="adj" fmla="val 0"/>
            </a:avLst>
          </a:prstGeom>
        </p:spPr>
      </p:pic>
      <p:sp>
        <p:nvSpPr>
          <p:cNvPr id="5" name="Rounded Rectangle 28">
            <a:extLst>
              <a:ext uri="{FF2B5EF4-FFF2-40B4-BE49-F238E27FC236}">
                <a16:creationId xmlns:a16="http://schemas.microsoft.com/office/drawing/2014/main" id="{E839D998-67C0-914D-A315-6EA8E8FC159F}"/>
              </a:ext>
            </a:extLst>
          </p:cNvPr>
          <p:cNvSpPr/>
          <p:nvPr userDrawn="1"/>
        </p:nvSpPr>
        <p:spPr>
          <a:xfrm rot="5400000">
            <a:off x="4402216" y="-4420847"/>
            <a:ext cx="3368931" cy="12210631"/>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5614815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Vacío">
    <p:bg>
      <p:bgPr>
        <a:solidFill>
          <a:srgbClr val="F0E7E1"/>
        </a:solidFill>
        <a:effectLst/>
      </p:bgPr>
    </p:bg>
    <p:spTree>
      <p:nvGrpSpPr>
        <p:cNvPr id="1" name=""/>
        <p:cNvGrpSpPr/>
        <p:nvPr/>
      </p:nvGrpSpPr>
      <p:grpSpPr>
        <a:xfrm>
          <a:off x="0" y="0"/>
          <a:ext cx="0" cy="0"/>
          <a:chOff x="0" y="0"/>
          <a:chExt cx="0" cy="0"/>
        </a:xfrm>
      </p:grpSpPr>
      <p:pic>
        <p:nvPicPr>
          <p:cNvPr id="6" name="Picture 5" descr="A picture containing outdoor, tree, grass, umbrella&#10;&#10;Description automatically generated">
            <a:extLst>
              <a:ext uri="{FF2B5EF4-FFF2-40B4-BE49-F238E27FC236}">
                <a16:creationId xmlns:a16="http://schemas.microsoft.com/office/drawing/2014/main" id="{BA5E4ADB-A40B-A242-A875-8CA2966CAD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4" b="25012"/>
          <a:stretch/>
        </p:blipFill>
        <p:spPr>
          <a:xfrm>
            <a:off x="0" y="-1"/>
            <a:ext cx="12192000" cy="2690947"/>
          </a:xfrm>
          <a:prstGeom prst="roundRect">
            <a:avLst>
              <a:gd name="adj" fmla="val 0"/>
            </a:avLst>
          </a:prstGeom>
        </p:spPr>
      </p:pic>
      <p:sp>
        <p:nvSpPr>
          <p:cNvPr id="7" name="Rounded Rectangle 28">
            <a:extLst>
              <a:ext uri="{FF2B5EF4-FFF2-40B4-BE49-F238E27FC236}">
                <a16:creationId xmlns:a16="http://schemas.microsoft.com/office/drawing/2014/main" id="{0AC367A2-FD0E-6641-8B53-CED6A31928D3}"/>
              </a:ext>
            </a:extLst>
          </p:cNvPr>
          <p:cNvSpPr/>
          <p:nvPr userDrawn="1"/>
        </p:nvSpPr>
        <p:spPr>
          <a:xfrm rot="5400000">
            <a:off x="4759834" y="-4750522"/>
            <a:ext cx="2690946" cy="12191997"/>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285484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Vacío">
    <p:bg>
      <p:bgPr>
        <a:solidFill>
          <a:srgbClr val="F0E7E1"/>
        </a:solidFill>
        <a:effectLst/>
      </p:bgPr>
    </p:bg>
    <p:spTree>
      <p:nvGrpSpPr>
        <p:cNvPr id="1" name=""/>
        <p:cNvGrpSpPr/>
        <p:nvPr/>
      </p:nvGrpSpPr>
      <p:grpSpPr>
        <a:xfrm>
          <a:off x="0" y="0"/>
          <a:ext cx="0" cy="0"/>
          <a:chOff x="0" y="0"/>
          <a:chExt cx="0" cy="0"/>
        </a:xfrm>
      </p:grpSpPr>
      <p:pic>
        <p:nvPicPr>
          <p:cNvPr id="9" name="Picture 8" descr="A picture containing tree, outdoor, plant, garden&#10;&#10;Description automatically generated">
            <a:extLst>
              <a:ext uri="{FF2B5EF4-FFF2-40B4-BE49-F238E27FC236}">
                <a16:creationId xmlns:a16="http://schemas.microsoft.com/office/drawing/2014/main" id="{E953F2CC-1BFA-0F4F-B467-F01ADB6F65B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278" t="26133" r="295" b="30085"/>
          <a:stretch/>
        </p:blipFill>
        <p:spPr>
          <a:xfrm>
            <a:off x="0" y="0"/>
            <a:ext cx="12192000" cy="2690945"/>
          </a:xfrm>
          <a:prstGeom prst="roundRect">
            <a:avLst>
              <a:gd name="adj" fmla="val 0"/>
            </a:avLst>
          </a:prstGeom>
        </p:spPr>
      </p:pic>
      <p:sp>
        <p:nvSpPr>
          <p:cNvPr id="7" name="Rounded Rectangle 28">
            <a:extLst>
              <a:ext uri="{FF2B5EF4-FFF2-40B4-BE49-F238E27FC236}">
                <a16:creationId xmlns:a16="http://schemas.microsoft.com/office/drawing/2014/main" id="{0AC367A2-FD0E-6641-8B53-CED6A31928D3}"/>
              </a:ext>
            </a:extLst>
          </p:cNvPr>
          <p:cNvSpPr/>
          <p:nvPr userDrawn="1"/>
        </p:nvSpPr>
        <p:spPr>
          <a:xfrm rot="5400000">
            <a:off x="4759834" y="-4750522"/>
            <a:ext cx="2690946" cy="12191997"/>
          </a:xfrm>
          <a:prstGeom prst="roundRect">
            <a:avLst>
              <a:gd name="adj" fmla="val 0"/>
            </a:avLst>
          </a:prstGeom>
          <a:gradFill>
            <a:gsLst>
              <a:gs pos="94000">
                <a:schemeClr val="accent4"/>
              </a:gs>
              <a:gs pos="0">
                <a:schemeClr val="accent4">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297873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Vacío">
    <p:bg>
      <p:bgPr>
        <a:solidFill>
          <a:srgbClr val="F0E7E1"/>
        </a:solidFill>
        <a:effectLst/>
      </p:bgPr>
    </p:bg>
    <p:spTree>
      <p:nvGrpSpPr>
        <p:cNvPr id="1" name=""/>
        <p:cNvGrpSpPr/>
        <p:nvPr/>
      </p:nvGrpSpPr>
      <p:grpSpPr>
        <a:xfrm>
          <a:off x="0" y="0"/>
          <a:ext cx="0" cy="0"/>
          <a:chOff x="0" y="0"/>
          <a:chExt cx="0" cy="0"/>
        </a:xfrm>
      </p:grpSpPr>
      <p:pic>
        <p:nvPicPr>
          <p:cNvPr id="6" name="Picture 5" descr="A picture containing tree, outdoor, plant, palm&#10;&#10;Description automatically generated">
            <a:extLst>
              <a:ext uri="{FF2B5EF4-FFF2-40B4-BE49-F238E27FC236}">
                <a16:creationId xmlns:a16="http://schemas.microsoft.com/office/drawing/2014/main" id="{C22EE456-80E1-5749-B00D-9B7E72EB5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19814" r="-79" b="23341"/>
          <a:stretch/>
        </p:blipFill>
        <p:spPr>
          <a:xfrm>
            <a:off x="-9306" y="0"/>
            <a:ext cx="12201305" cy="3368937"/>
          </a:xfrm>
          <a:prstGeom prst="roundRect">
            <a:avLst>
              <a:gd name="adj" fmla="val 0"/>
            </a:avLst>
          </a:prstGeom>
        </p:spPr>
      </p:pic>
      <p:sp>
        <p:nvSpPr>
          <p:cNvPr id="7" name="Rounded Rectangle 28">
            <a:extLst>
              <a:ext uri="{FF2B5EF4-FFF2-40B4-BE49-F238E27FC236}">
                <a16:creationId xmlns:a16="http://schemas.microsoft.com/office/drawing/2014/main" id="{171AA462-0C87-8144-8833-0E933828E0F4}"/>
              </a:ext>
            </a:extLst>
          </p:cNvPr>
          <p:cNvSpPr/>
          <p:nvPr userDrawn="1"/>
        </p:nvSpPr>
        <p:spPr>
          <a:xfrm rot="5400000">
            <a:off x="4406879" y="-4416186"/>
            <a:ext cx="3368936" cy="12201309"/>
          </a:xfrm>
          <a:prstGeom prst="roundRect">
            <a:avLst>
              <a:gd name="adj" fmla="val 0"/>
            </a:avLst>
          </a:prstGeom>
          <a:gradFill>
            <a:gsLst>
              <a:gs pos="94000">
                <a:schemeClr val="accent4">
                  <a:alpha val="94312"/>
                </a:schemeClr>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871636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Vacío">
    <p:bg>
      <p:bgPr>
        <a:solidFill>
          <a:srgbClr val="F0E7E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E29A56-4F72-E04D-9881-3D404E346B80}"/>
              </a:ext>
            </a:extLst>
          </p:cNvPr>
          <p:cNvSpPr>
            <a:spLocks noGrp="1"/>
          </p:cNvSpPr>
          <p:nvPr>
            <p:ph type="pic" sz="quarter" idx="10"/>
          </p:nvPr>
        </p:nvSpPr>
        <p:spPr>
          <a:xfrm>
            <a:off x="0" y="0"/>
            <a:ext cx="12192000" cy="3589867"/>
          </a:xfrm>
          <a:solidFill>
            <a:schemeClr val="bg2"/>
          </a:solidFill>
        </p:spPr>
        <p:txBody>
          <a:bodyPr/>
          <a:lstStyle/>
          <a:p>
            <a:endParaRPr lang="en-CO"/>
          </a:p>
        </p:txBody>
      </p:sp>
      <p:pic>
        <p:nvPicPr>
          <p:cNvPr id="6" name="Picture 5">
            <a:extLst>
              <a:ext uri="{FF2B5EF4-FFF2-40B4-BE49-F238E27FC236}">
                <a16:creationId xmlns:a16="http://schemas.microsoft.com/office/drawing/2014/main" id="{8AAF5D31-B449-E14E-BBB6-66585479FA9C}"/>
              </a:ext>
            </a:extLst>
          </p:cNvPr>
          <p:cNvPicPr>
            <a:picLocks noChangeAspect="1"/>
          </p:cNvPicPr>
          <p:nvPr userDrawn="1"/>
        </p:nvPicPr>
        <p:blipFill>
          <a:blip r:embed="rId2"/>
          <a:stretch>
            <a:fillRect/>
          </a:stretch>
        </p:blipFill>
        <p:spPr>
          <a:xfrm>
            <a:off x="10137914" y="6208589"/>
            <a:ext cx="1541392" cy="330801"/>
          </a:xfrm>
          <a:prstGeom prst="rect">
            <a:avLst/>
          </a:prstGeom>
        </p:spPr>
      </p:pic>
    </p:spTree>
    <p:extLst>
      <p:ext uri="{BB962C8B-B14F-4D97-AF65-F5344CB8AC3E}">
        <p14:creationId xmlns:p14="http://schemas.microsoft.com/office/powerpoint/2010/main" val="3540459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578301" y="6208589"/>
            <a:ext cx="1541392" cy="330801"/>
          </a:xfrm>
          <a:prstGeom prst="rect">
            <a:avLst/>
          </a:prstGeom>
        </p:spPr>
      </p:pic>
      <p:sp>
        <p:nvSpPr>
          <p:cNvPr id="3" name="Picture Placeholder 2">
            <a:extLst>
              <a:ext uri="{FF2B5EF4-FFF2-40B4-BE49-F238E27FC236}">
                <a16:creationId xmlns:a16="http://schemas.microsoft.com/office/drawing/2014/main" id="{7DE29A56-4F72-E04D-9881-3D404E346B80}"/>
              </a:ext>
            </a:extLst>
          </p:cNvPr>
          <p:cNvSpPr>
            <a:spLocks noGrp="1"/>
          </p:cNvSpPr>
          <p:nvPr>
            <p:ph type="pic" sz="quarter" idx="10"/>
          </p:nvPr>
        </p:nvSpPr>
        <p:spPr>
          <a:xfrm>
            <a:off x="0" y="142313"/>
            <a:ext cx="12192000" cy="3589867"/>
          </a:xfrm>
          <a:solidFill>
            <a:schemeClr val="bg2"/>
          </a:solidFill>
        </p:spPr>
        <p:txBody>
          <a:bodyPr/>
          <a:lstStyle/>
          <a:p>
            <a:endParaRPr lang="en-CO"/>
          </a:p>
        </p:txBody>
      </p:sp>
      <p:pic>
        <p:nvPicPr>
          <p:cNvPr id="4" name="Picture 3" descr="A person working on a computer&#10;&#10;Description automatically generated with low confidence">
            <a:extLst>
              <a:ext uri="{FF2B5EF4-FFF2-40B4-BE49-F238E27FC236}">
                <a16:creationId xmlns:a16="http://schemas.microsoft.com/office/drawing/2014/main" id="{7CA9C989-72DB-BD44-AD6D-A17CA9899C8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 t="38685" r="422" b="15483"/>
          <a:stretch/>
        </p:blipFill>
        <p:spPr>
          <a:xfrm>
            <a:off x="0" y="0"/>
            <a:ext cx="12192000" cy="3732180"/>
          </a:xfrm>
          <a:prstGeom prst="roundRect">
            <a:avLst>
              <a:gd name="adj" fmla="val 0"/>
            </a:avLst>
          </a:prstGeom>
        </p:spPr>
      </p:pic>
      <p:sp>
        <p:nvSpPr>
          <p:cNvPr id="6" name="Rounded Rectangle 28">
            <a:extLst>
              <a:ext uri="{FF2B5EF4-FFF2-40B4-BE49-F238E27FC236}">
                <a16:creationId xmlns:a16="http://schemas.microsoft.com/office/drawing/2014/main" id="{3229E0FE-D377-3547-A998-51B12856CF50}"/>
              </a:ext>
            </a:extLst>
          </p:cNvPr>
          <p:cNvSpPr/>
          <p:nvPr userDrawn="1"/>
        </p:nvSpPr>
        <p:spPr>
          <a:xfrm rot="5400000">
            <a:off x="4229909" y="-4229908"/>
            <a:ext cx="3732181" cy="12192003"/>
          </a:xfrm>
          <a:prstGeom prst="roundRect">
            <a:avLst>
              <a:gd name="adj" fmla="val 0"/>
            </a:avLst>
          </a:prstGeom>
          <a:gradFill>
            <a:gsLst>
              <a:gs pos="93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Tree>
    <p:extLst>
      <p:ext uri="{BB962C8B-B14F-4D97-AF65-F5344CB8AC3E}">
        <p14:creationId xmlns:p14="http://schemas.microsoft.com/office/powerpoint/2010/main" val="1478720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Vacío">
    <p:bg>
      <p:bgPr>
        <a:solidFill>
          <a:srgbClr val="F0E7E1"/>
        </a:solidFill>
        <a:effectLst/>
      </p:bgPr>
    </p:bg>
    <p:spTree>
      <p:nvGrpSpPr>
        <p:cNvPr id="1" name=""/>
        <p:cNvGrpSpPr/>
        <p:nvPr/>
      </p:nvGrpSpPr>
      <p:grpSpPr>
        <a:xfrm>
          <a:off x="0" y="0"/>
          <a:ext cx="0" cy="0"/>
          <a:chOff x="0" y="0"/>
          <a:chExt cx="0" cy="0"/>
        </a:xfrm>
      </p:grpSpPr>
      <p:pic>
        <p:nvPicPr>
          <p:cNvPr id="7" name="Picture 6" descr="A picture containing person, preparing, putting&#10;&#10;Description automatically generated">
            <a:extLst>
              <a:ext uri="{FF2B5EF4-FFF2-40B4-BE49-F238E27FC236}">
                <a16:creationId xmlns:a16="http://schemas.microsoft.com/office/drawing/2014/main" id="{546EC45C-3576-C045-AC05-2CEA5086D0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7269" r="9080" b="5060"/>
          <a:stretch/>
        </p:blipFill>
        <p:spPr>
          <a:xfrm>
            <a:off x="0" y="-1"/>
            <a:ext cx="12196153" cy="3368932"/>
          </a:xfrm>
          <a:prstGeom prst="roundRect">
            <a:avLst>
              <a:gd name="adj" fmla="val 0"/>
            </a:avLst>
          </a:prstGeom>
        </p:spPr>
      </p:pic>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3"/>
          <a:stretch>
            <a:fillRect/>
          </a:stretch>
        </p:blipFill>
        <p:spPr>
          <a:xfrm>
            <a:off x="578301" y="6208589"/>
            <a:ext cx="1541392" cy="330801"/>
          </a:xfrm>
          <a:prstGeom prst="rect">
            <a:avLst/>
          </a:prstGeom>
        </p:spPr>
      </p:pic>
      <p:sp>
        <p:nvSpPr>
          <p:cNvPr id="6" name="Rounded Rectangle 28">
            <a:extLst>
              <a:ext uri="{FF2B5EF4-FFF2-40B4-BE49-F238E27FC236}">
                <a16:creationId xmlns:a16="http://schemas.microsoft.com/office/drawing/2014/main" id="{3229E0FE-D377-3547-A998-51B12856CF50}"/>
              </a:ext>
            </a:extLst>
          </p:cNvPr>
          <p:cNvSpPr/>
          <p:nvPr userDrawn="1"/>
        </p:nvSpPr>
        <p:spPr>
          <a:xfrm rot="5400000">
            <a:off x="4415246" y="-4415247"/>
            <a:ext cx="3361509" cy="12192003"/>
          </a:xfrm>
          <a:prstGeom prst="roundRect">
            <a:avLst>
              <a:gd name="adj" fmla="val 0"/>
            </a:avLst>
          </a:prstGeom>
          <a:gradFill>
            <a:gsLst>
              <a:gs pos="93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Tree>
    <p:extLst>
      <p:ext uri="{BB962C8B-B14F-4D97-AF65-F5344CB8AC3E}">
        <p14:creationId xmlns:p14="http://schemas.microsoft.com/office/powerpoint/2010/main" val="3402721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Vacío">
    <p:bg>
      <p:bgPr>
        <a:solidFill>
          <a:srgbClr val="F0E7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08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Tree>
    <p:extLst>
      <p:ext uri="{BB962C8B-B14F-4D97-AF65-F5344CB8AC3E}">
        <p14:creationId xmlns:p14="http://schemas.microsoft.com/office/powerpoint/2010/main" val="300519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9B726-81A4-9A4A-BEF2-44515FA0EB60}"/>
              </a:ext>
            </a:extLst>
          </p:cNvPr>
          <p:cNvPicPr>
            <a:picLocks noChangeAspect="1"/>
          </p:cNvPicPr>
          <p:nvPr userDrawn="1"/>
        </p:nvPicPr>
        <p:blipFill>
          <a:blip r:embed="rId2"/>
          <a:stretch>
            <a:fillRect/>
          </a:stretch>
        </p:blipFill>
        <p:spPr>
          <a:xfrm>
            <a:off x="574505" y="307284"/>
            <a:ext cx="1541392" cy="330801"/>
          </a:xfrm>
          <a:prstGeom prst="rect">
            <a:avLst/>
          </a:prstGeom>
        </p:spPr>
      </p:pic>
    </p:spTree>
    <p:extLst>
      <p:ext uri="{BB962C8B-B14F-4D97-AF65-F5344CB8AC3E}">
        <p14:creationId xmlns:p14="http://schemas.microsoft.com/office/powerpoint/2010/main" val="83801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01190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10137914" y="6208589"/>
            <a:ext cx="1541392" cy="330801"/>
          </a:xfrm>
          <a:prstGeom prst="rect">
            <a:avLst/>
          </a:prstGeom>
        </p:spPr>
      </p:pic>
    </p:spTree>
    <p:extLst>
      <p:ext uri="{BB962C8B-B14F-4D97-AF65-F5344CB8AC3E}">
        <p14:creationId xmlns:p14="http://schemas.microsoft.com/office/powerpoint/2010/main" val="3150403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5" name="Round Same Side Corner Rectangle 18">
            <a:extLst>
              <a:ext uri="{FF2B5EF4-FFF2-40B4-BE49-F238E27FC236}">
                <a16:creationId xmlns:a16="http://schemas.microsoft.com/office/drawing/2014/main" id="{98B4BE78-FF8A-8540-81FA-6B052F76D9A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6" name="Chart Placeholder 8">
            <a:extLst>
              <a:ext uri="{FF2B5EF4-FFF2-40B4-BE49-F238E27FC236}">
                <a16:creationId xmlns:a16="http://schemas.microsoft.com/office/drawing/2014/main" id="{C8857F3E-438B-FF44-92DD-CBFAA556D05A}"/>
              </a:ext>
            </a:extLst>
          </p:cNvPr>
          <p:cNvSpPr>
            <a:spLocks noGrp="1"/>
          </p:cNvSpPr>
          <p:nvPr>
            <p:ph type="chart" sz="quarter" idx="10"/>
          </p:nvPr>
        </p:nvSpPr>
        <p:spPr>
          <a:xfrm>
            <a:off x="914400" y="1811867"/>
            <a:ext cx="10764906" cy="4572000"/>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4135820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AA47347-FAEE-E567-C6B1-D56AD9DE4273}"/>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s-ES"/>
              <a:t>Haga clic para modificar el estilo de título del patrón</a:t>
            </a:r>
          </a:p>
        </p:txBody>
      </p:sp>
      <p:sp>
        <p:nvSpPr>
          <p:cNvPr id="4" name="Marcador de texto 3">
            <a:extLst>
              <a:ext uri="{FF2B5EF4-FFF2-40B4-BE49-F238E27FC236}">
                <a16:creationId xmlns:a16="http://schemas.microsoft.com/office/drawing/2014/main" id="{BC68616B-7020-7C95-2DFB-E0685CDE86F0}"/>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630096530"/>
      </p:ext>
    </p:extLst>
  </p:cSld>
  <p:clrMap bg1="lt1" tx1="dk1" bg2="lt2" tx2="dk2" accent1="accent1" accent2="accent2" accent3="accent3" accent4="accent4" accent5="accent5" accent6="accent6" hlink="hlink" folHlink="folHlink"/>
  <p:sldLayoutIdLst>
    <p:sldLayoutId id="2147483675" r:id="rId1"/>
    <p:sldLayoutId id="2147483670" r:id="rId2"/>
    <p:sldLayoutId id="2147483694" r:id="rId3"/>
    <p:sldLayoutId id="2147483695" r:id="rId4"/>
    <p:sldLayoutId id="2147483668" r:id="rId5"/>
    <p:sldLayoutId id="2147483669" r:id="rId6"/>
    <p:sldLayoutId id="2147483671" r:id="rId7"/>
    <p:sldLayoutId id="2147483672" r:id="rId8"/>
    <p:sldLayoutId id="2147483683" r:id="rId9"/>
    <p:sldLayoutId id="2147483664" r:id="rId10"/>
    <p:sldLayoutId id="2147483667" r:id="rId11"/>
    <p:sldLayoutId id="2147483680" r:id="rId12"/>
    <p:sldLayoutId id="2147483681" r:id="rId13"/>
    <p:sldLayoutId id="2147483682" r:id="rId14"/>
    <p:sldLayoutId id="2147483711" r:id="rId15"/>
    <p:sldLayoutId id="2147483712" r:id="rId16"/>
    <p:sldLayoutId id="2147483713" r:id="rId17"/>
    <p:sldLayoutId id="2147483714" r:id="rId18"/>
    <p:sldLayoutId id="2147483684" r:id="rId19"/>
    <p:sldLayoutId id="2147483685" r:id="rId20"/>
    <p:sldLayoutId id="2147483686" r:id="rId21"/>
    <p:sldLayoutId id="2147483687" r:id="rId22"/>
    <p:sldLayoutId id="2147483700" r:id="rId23"/>
    <p:sldLayoutId id="2147483701" r:id="rId24"/>
    <p:sldLayoutId id="2147483702" r:id="rId25"/>
    <p:sldLayoutId id="2147483703" r:id="rId26"/>
    <p:sldLayoutId id="2147483689" r:id="rId27"/>
    <p:sldLayoutId id="2147483690" r:id="rId28"/>
    <p:sldLayoutId id="2147483691" r:id="rId29"/>
    <p:sldLayoutId id="2147483692" r:id="rId30"/>
    <p:sldLayoutId id="2147483693" r:id="rId31"/>
    <p:sldLayoutId id="2147483704" r:id="rId32"/>
    <p:sldLayoutId id="2147483705" r:id="rId33"/>
    <p:sldLayoutId id="2147483706" r:id="rId34"/>
    <p:sldLayoutId id="2147483707" r:id="rId35"/>
    <p:sldLayoutId id="2147483708" r:id="rId36"/>
    <p:sldLayoutId id="2147483676" r:id="rId37"/>
    <p:sldLayoutId id="2147483677" r:id="rId38"/>
    <p:sldLayoutId id="2147483679" r:id="rId39"/>
    <p:sldLayoutId id="2147483716" r:id="rId40"/>
    <p:sldLayoutId id="2147483715" r:id="rId41"/>
    <p:sldLayoutId id="2147483717" r:id="rId42"/>
    <p:sldLayoutId id="2147483688" r:id="rId43"/>
    <p:sldLayoutId id="2147483697" r:id="rId44"/>
    <p:sldLayoutId id="2147483709" r:id="rId45"/>
    <p:sldLayoutId id="2147483710" r:id="rId46"/>
    <p:sldLayoutId id="2147483696" r:id="rId47"/>
  </p:sldLayoutIdLst>
  <p:hf hdr="0" ftr="0" dt="0"/>
  <p:txStyles>
    <p:title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4619" r="19179" b="25974"/>
          <a:stretch/>
        </p:blipFill>
        <p:spPr>
          <a:xfrm>
            <a:off x="2333771" y="-13649"/>
            <a:ext cx="9853680" cy="6892121"/>
          </a:xfrm>
          <a:prstGeom prst="rect">
            <a:avLst/>
          </a:prstGeom>
        </p:spPr>
      </p:pic>
      <p:sp>
        <p:nvSpPr>
          <p:cNvPr id="4" name="Rounded Rectangle 3">
            <a:extLst>
              <a:ext uri="{FF2B5EF4-FFF2-40B4-BE49-F238E27FC236}">
                <a16:creationId xmlns:a16="http://schemas.microsoft.com/office/drawing/2014/main" id="{E8383BE6-71A0-6649-B818-F7953EDEC075}"/>
              </a:ext>
            </a:extLst>
          </p:cNvPr>
          <p:cNvSpPr/>
          <p:nvPr/>
        </p:nvSpPr>
        <p:spPr>
          <a:xfrm rot="16200000">
            <a:off x="2656716" y="-2663638"/>
            <a:ext cx="6878570" cy="12192001"/>
          </a:xfrm>
          <a:prstGeom prst="roundRect">
            <a:avLst>
              <a:gd name="adj" fmla="val 0"/>
            </a:avLst>
          </a:prstGeom>
          <a:gradFill>
            <a:gsLst>
              <a:gs pos="25000">
                <a:schemeClr val="accent2"/>
              </a:gs>
              <a:gs pos="72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Título 6">
            <a:extLst>
              <a:ext uri="{FF2B5EF4-FFF2-40B4-BE49-F238E27FC236}">
                <a16:creationId xmlns:a16="http://schemas.microsoft.com/office/drawing/2014/main" id="{22E4A2C2-FEBC-E744-8A72-0D801CA3D135}"/>
              </a:ext>
            </a:extLst>
          </p:cNvPr>
          <p:cNvSpPr txBox="1">
            <a:spLocks/>
          </p:cNvSpPr>
          <p:nvPr/>
        </p:nvSpPr>
        <p:spPr>
          <a:xfrm>
            <a:off x="626238" y="2938607"/>
            <a:ext cx="7167135" cy="241940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endParaRPr lang="es-ES" sz="6000" b="1" dirty="0">
              <a:solidFill>
                <a:schemeClr val="bg1"/>
              </a:solidFill>
              <a:latin typeface="Segoe UI" panose="020B0502040204020203" pitchFamily="34" charset="0"/>
              <a:cs typeface="Segoe UI" panose="020B0502040204020203" pitchFamily="34" charset="0"/>
            </a:endParaRPr>
          </a:p>
          <a:p>
            <a:r>
              <a:rPr lang="es-ES" sz="5400" b="1" dirty="0">
                <a:solidFill>
                  <a:schemeClr val="bg1"/>
                </a:solidFill>
                <a:latin typeface="Segoe UI" panose="020B0502040204020203" pitchFamily="34" charset="0"/>
                <a:cs typeface="Segoe UI" panose="020B0502040204020203" pitchFamily="34" charset="0"/>
              </a:rPr>
              <a:t>Lógica secuencial</a:t>
            </a:r>
          </a:p>
          <a:p>
            <a:endParaRPr lang="es-ES" sz="6000" b="1" dirty="0">
              <a:solidFill>
                <a:schemeClr val="bg1"/>
              </a:solidFill>
              <a:latin typeface="Segoe UI" panose="020B0502040204020203" pitchFamily="34" charset="0"/>
              <a:cs typeface="Segoe UI" panose="020B0502040204020203" pitchFamily="34" charset="0"/>
            </a:endParaRPr>
          </a:p>
          <a:p>
            <a:r>
              <a:rPr lang="es-ES" sz="2400" b="1" dirty="0">
                <a:solidFill>
                  <a:schemeClr val="bg1"/>
                </a:solidFill>
                <a:latin typeface="Segoe UI" panose="020B0502040204020203" pitchFamily="34" charset="0"/>
                <a:cs typeface="Segoe UI" panose="020B0502040204020203" pitchFamily="34" charset="0"/>
              </a:rPr>
              <a:t>Ing. Juan Esteban Palacios </a:t>
            </a:r>
            <a:r>
              <a:rPr lang="es-ES" sz="2400" b="1" dirty="0" err="1">
                <a:solidFill>
                  <a:schemeClr val="bg1"/>
                </a:solidFill>
                <a:latin typeface="Segoe UI" panose="020B0502040204020203" pitchFamily="34" charset="0"/>
                <a:cs typeface="Segoe UI" panose="020B0502040204020203" pitchFamily="34" charset="0"/>
              </a:rPr>
              <a:t>M.sC</a:t>
            </a:r>
            <a:endParaRPr lang="es-ES" sz="2400" b="1" dirty="0">
              <a:solidFill>
                <a:schemeClr val="bg1"/>
              </a:solidFill>
              <a:latin typeface="Segoe UI" panose="020B0502040204020203" pitchFamily="34" charset="0"/>
              <a:cs typeface="Segoe UI" panose="020B0502040204020203" pitchFamily="34" charset="0"/>
            </a:endParaRPr>
          </a:p>
          <a:p>
            <a:r>
              <a:rPr lang="es-ES" sz="2400" b="1" dirty="0">
                <a:solidFill>
                  <a:schemeClr val="bg1"/>
                </a:solidFill>
                <a:latin typeface="Segoe UI" panose="020B0502040204020203" pitchFamily="34" charset="0"/>
                <a:cs typeface="Segoe UI" panose="020B0502040204020203" pitchFamily="34" charset="0"/>
              </a:rPr>
              <a:t>juan.palacios4@u.icesi.edu.co</a:t>
            </a:r>
          </a:p>
          <a:p>
            <a:endParaRPr lang="es-ES" sz="2400" b="1" dirty="0">
              <a:solidFill>
                <a:schemeClr val="bg1"/>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5D9E2C52-478F-4A4B-9250-C18FDE090866}"/>
              </a:ext>
            </a:extLst>
          </p:cNvPr>
          <p:cNvPicPr>
            <a:picLocks noChangeAspect="1"/>
          </p:cNvPicPr>
          <p:nvPr/>
        </p:nvPicPr>
        <p:blipFill>
          <a:blip r:embed="rId3"/>
          <a:stretch>
            <a:fillRect/>
          </a:stretch>
        </p:blipFill>
        <p:spPr>
          <a:xfrm>
            <a:off x="1019175" y="1954999"/>
            <a:ext cx="2582550" cy="554246"/>
          </a:xfrm>
          <a:prstGeom prst="rect">
            <a:avLst/>
          </a:prstGeom>
        </p:spPr>
      </p:pic>
    </p:spTree>
    <p:extLst>
      <p:ext uri="{BB962C8B-B14F-4D97-AF65-F5344CB8AC3E}">
        <p14:creationId xmlns:p14="http://schemas.microsoft.com/office/powerpoint/2010/main" val="2282950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 S-R </a:t>
            </a:r>
          </a:p>
        </p:txBody>
      </p:sp>
      <mc:AlternateContent xmlns:mc="http://schemas.openxmlformats.org/markup-compatibility/2006" xmlns:a14="http://schemas.microsoft.com/office/drawing/2010/main">
        <mc:Choice Requires="a14">
          <p:graphicFrame>
            <p:nvGraphicFramePr>
              <p:cNvPr id="4" name="Tabla 7">
                <a:extLst>
                  <a:ext uri="{FF2B5EF4-FFF2-40B4-BE49-F238E27FC236}">
                    <a16:creationId xmlns:a16="http://schemas.microsoft.com/office/drawing/2014/main" id="{63DB5C4B-D83C-45C0-87DE-E08143768481}"/>
                  </a:ext>
                </a:extLst>
              </p:cNvPr>
              <p:cNvGraphicFramePr>
                <a:graphicFrameLocks noGrp="1"/>
              </p:cNvGraphicFramePr>
              <p:nvPr>
                <p:extLst>
                  <p:ext uri="{D42A27DB-BD31-4B8C-83A1-F6EECF244321}">
                    <p14:modId xmlns:p14="http://schemas.microsoft.com/office/powerpoint/2010/main" val="1691623400"/>
                  </p:ext>
                </p:extLst>
              </p:nvPr>
            </p:nvGraphicFramePr>
            <p:xfrm>
              <a:off x="1827598" y="4384019"/>
              <a:ext cx="8261764" cy="2225040"/>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2">
                      <a:txBody>
                        <a:bodyPr/>
                        <a:lstStyle/>
                        <a:p>
                          <a:pPr algn="ctr"/>
                          <a:r>
                            <a:rPr lang="es-ES" dirty="0"/>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S</a:t>
                          </a:r>
                          <a:endParaRPr lang="es-CO" dirty="0">
                            <a:latin typeface="Trebuchet MS" panose="020B0603020202020204" pitchFamily="34" charset="0"/>
                          </a:endParaRPr>
                        </a:p>
                      </a:txBody>
                      <a:tcPr/>
                    </a:tc>
                    <a:tc>
                      <a:txBody>
                        <a:bodyPr/>
                        <a:lstStyle/>
                        <a:p>
                          <a:pPr algn="ctr"/>
                          <a:r>
                            <a:rPr lang="es-ES" dirty="0"/>
                            <a:t>R</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e>
                                </m:acc>
                              </m:oMath>
                            </m:oMathPara>
                          </a14:m>
                          <a:endParaRPr lang="es-CO" i="0" dirty="0">
                            <a:latin typeface="Trebuchet MS" panose="020B0603020202020204" pitchFamily="34" charset="0"/>
                          </a:endParaRPr>
                        </a:p>
                      </a:txBody>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NC </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Latch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Latch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Condición no valida </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Choice>
        <mc:Fallback xmlns="">
          <p:graphicFrame>
            <p:nvGraphicFramePr>
              <p:cNvPr id="4" name="Tabla 7">
                <a:extLst>
                  <a:ext uri="{FF2B5EF4-FFF2-40B4-BE49-F238E27FC236}">
                    <a16:creationId xmlns:a16="http://schemas.microsoft.com/office/drawing/2014/main" id="{63DB5C4B-D83C-45C0-87DE-E08143768481}"/>
                  </a:ext>
                </a:extLst>
              </p:cNvPr>
              <p:cNvGraphicFramePr>
                <a:graphicFrameLocks noGrp="1"/>
              </p:cNvGraphicFramePr>
              <p:nvPr>
                <p:extLst>
                  <p:ext uri="{D42A27DB-BD31-4B8C-83A1-F6EECF244321}">
                    <p14:modId xmlns:p14="http://schemas.microsoft.com/office/powerpoint/2010/main" val="1691623400"/>
                  </p:ext>
                </p:extLst>
              </p:nvPr>
            </p:nvGraphicFramePr>
            <p:xfrm>
              <a:off x="1827598" y="4384019"/>
              <a:ext cx="8261764" cy="2225040"/>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2">
                      <a:txBody>
                        <a:bodyPr/>
                        <a:lstStyle/>
                        <a:p>
                          <a:pPr algn="ctr"/>
                          <a:r>
                            <a:rPr lang="es-ES" dirty="0"/>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S</a:t>
                          </a:r>
                          <a:endParaRPr lang="es-CO" dirty="0">
                            <a:latin typeface="Trebuchet MS" panose="020B0603020202020204" pitchFamily="34" charset="0"/>
                          </a:endParaRPr>
                        </a:p>
                      </a:txBody>
                      <a:tcPr/>
                    </a:tc>
                    <a:tc>
                      <a:txBody>
                        <a:bodyPr/>
                        <a:lstStyle/>
                        <a:p>
                          <a:pPr algn="ctr"/>
                          <a:r>
                            <a:rPr lang="es-ES" dirty="0"/>
                            <a:t>R</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endParaRPr lang="es-CO"/>
                        </a:p>
                      </a:txBody>
                      <a:tcPr>
                        <a:blipFill>
                          <a:blip r:embed="rId2"/>
                          <a:stretch>
                            <a:fillRect l="-305714" t="-108197" r="-567143" b="-422951"/>
                          </a:stretch>
                        </a:blipFill>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NC </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Latch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Latch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Condición no valida </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Fallback>
      </mc:AlternateContent>
      <p:pic>
        <p:nvPicPr>
          <p:cNvPr id="6" name="Imagen 5">
            <a:extLst>
              <a:ext uri="{FF2B5EF4-FFF2-40B4-BE49-F238E27FC236}">
                <a16:creationId xmlns:a16="http://schemas.microsoft.com/office/drawing/2014/main" id="{E32A4E3F-EBCA-48EB-A5C1-86F127339335}"/>
              </a:ext>
            </a:extLst>
          </p:cNvPr>
          <p:cNvPicPr>
            <a:picLocks noChangeAspect="1"/>
          </p:cNvPicPr>
          <p:nvPr/>
        </p:nvPicPr>
        <p:blipFill>
          <a:blip r:embed="rId3"/>
          <a:stretch>
            <a:fillRect/>
          </a:stretch>
        </p:blipFill>
        <p:spPr>
          <a:xfrm>
            <a:off x="2697405" y="1507824"/>
            <a:ext cx="6191931" cy="2652193"/>
          </a:xfrm>
          <a:prstGeom prst="rect">
            <a:avLst/>
          </a:prstGeom>
        </p:spPr>
      </p:pic>
    </p:spTree>
    <p:extLst>
      <p:ext uri="{BB962C8B-B14F-4D97-AF65-F5344CB8AC3E}">
        <p14:creationId xmlns:p14="http://schemas.microsoft.com/office/powerpoint/2010/main" val="424360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 S-R con Enable </a:t>
            </a:r>
          </a:p>
        </p:txBody>
      </p:sp>
      <mc:AlternateContent xmlns:mc="http://schemas.openxmlformats.org/markup-compatibility/2006" xmlns:a14="http://schemas.microsoft.com/office/drawing/2010/main">
        <mc:Choice Requires="a14">
          <p:graphicFrame>
            <p:nvGraphicFramePr>
              <p:cNvPr id="5" name="Tabla 7">
                <a:extLst>
                  <a:ext uri="{FF2B5EF4-FFF2-40B4-BE49-F238E27FC236}">
                    <a16:creationId xmlns:a16="http://schemas.microsoft.com/office/drawing/2014/main" id="{73A4DC85-1561-477F-9B2C-B75ED71FB4A4}"/>
                  </a:ext>
                </a:extLst>
              </p:cNvPr>
              <p:cNvGraphicFramePr>
                <a:graphicFrameLocks noGrp="1"/>
              </p:cNvGraphicFramePr>
              <p:nvPr>
                <p:extLst>
                  <p:ext uri="{D42A27DB-BD31-4B8C-83A1-F6EECF244321}">
                    <p14:modId xmlns:p14="http://schemas.microsoft.com/office/powerpoint/2010/main" val="405662824"/>
                  </p:ext>
                </p:extLst>
              </p:nvPr>
            </p:nvGraphicFramePr>
            <p:xfrm>
              <a:off x="1827598" y="4384019"/>
              <a:ext cx="9043170" cy="2494280"/>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3">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E</a:t>
                          </a:r>
                          <a:endParaRPr lang="es-CO" dirty="0">
                            <a:latin typeface="Trebuchet MS" panose="020B0603020202020204" pitchFamily="34" charset="0"/>
                          </a:endParaRPr>
                        </a:p>
                      </a:txBody>
                      <a:tcPr/>
                    </a:tc>
                    <a:tc>
                      <a:txBody>
                        <a:bodyPr/>
                        <a:lstStyle/>
                        <a:p>
                          <a:pPr algn="ctr"/>
                          <a:r>
                            <a:rPr lang="es-ES" dirty="0"/>
                            <a:t>S</a:t>
                          </a:r>
                          <a:endParaRPr lang="es-CO" dirty="0">
                            <a:latin typeface="Trebuchet MS" panose="020B0603020202020204" pitchFamily="34" charset="0"/>
                          </a:endParaRPr>
                        </a:p>
                      </a:txBody>
                      <a:tcPr/>
                    </a:tc>
                    <a:tc>
                      <a:txBody>
                        <a:bodyPr/>
                        <a:lstStyle/>
                        <a:p>
                          <a:pPr algn="ctr"/>
                          <a:r>
                            <a:rPr lang="es-ES" dirty="0"/>
                            <a:t>R</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e>
                                </m:acc>
                              </m:oMath>
                            </m:oMathPara>
                          </a14:m>
                          <a:endParaRPr lang="es-CO" i="0" dirty="0">
                            <a:latin typeface="Trebuchet MS" panose="020B0603020202020204" pitchFamily="34" charset="0"/>
                          </a:endParaRPr>
                        </a:p>
                      </a:txBody>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NC </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Latch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Latch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e ignora S y R</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Choice>
        <mc:Fallback xmlns="">
          <p:graphicFrame>
            <p:nvGraphicFramePr>
              <p:cNvPr id="5" name="Tabla 7">
                <a:extLst>
                  <a:ext uri="{FF2B5EF4-FFF2-40B4-BE49-F238E27FC236}">
                    <a16:creationId xmlns:a16="http://schemas.microsoft.com/office/drawing/2014/main" id="{73A4DC85-1561-477F-9B2C-B75ED71FB4A4}"/>
                  </a:ext>
                </a:extLst>
              </p:cNvPr>
              <p:cNvGraphicFramePr>
                <a:graphicFrameLocks noGrp="1"/>
              </p:cNvGraphicFramePr>
              <p:nvPr>
                <p:extLst>
                  <p:ext uri="{D42A27DB-BD31-4B8C-83A1-F6EECF244321}">
                    <p14:modId xmlns:p14="http://schemas.microsoft.com/office/powerpoint/2010/main" val="405662824"/>
                  </p:ext>
                </p:extLst>
              </p:nvPr>
            </p:nvGraphicFramePr>
            <p:xfrm>
              <a:off x="1827598" y="4384019"/>
              <a:ext cx="9043170" cy="2494280"/>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3">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E</a:t>
                          </a:r>
                          <a:endParaRPr lang="es-CO" dirty="0">
                            <a:latin typeface="Trebuchet MS" panose="020B0603020202020204" pitchFamily="34" charset="0"/>
                          </a:endParaRPr>
                        </a:p>
                      </a:txBody>
                      <a:tcPr/>
                    </a:tc>
                    <a:tc>
                      <a:txBody>
                        <a:bodyPr/>
                        <a:lstStyle/>
                        <a:p>
                          <a:pPr algn="ctr"/>
                          <a:r>
                            <a:rPr lang="es-ES" dirty="0"/>
                            <a:t>S</a:t>
                          </a:r>
                          <a:endParaRPr lang="es-CO" dirty="0">
                            <a:latin typeface="Trebuchet MS" panose="020B0603020202020204" pitchFamily="34" charset="0"/>
                          </a:endParaRPr>
                        </a:p>
                      </a:txBody>
                      <a:tcPr/>
                    </a:tc>
                    <a:tc>
                      <a:txBody>
                        <a:bodyPr/>
                        <a:lstStyle/>
                        <a:p>
                          <a:pPr algn="ctr"/>
                          <a:r>
                            <a:rPr lang="es-ES" dirty="0"/>
                            <a:t>R</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endParaRPr lang="es-CO"/>
                        </a:p>
                      </a:txBody>
                      <a:tcPr>
                        <a:blipFill>
                          <a:blip r:embed="rId2"/>
                          <a:stretch>
                            <a:fillRect l="-397143" t="-108197" r="-567143" b="-496721"/>
                          </a:stretch>
                        </a:blipFill>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NC </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Latch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Latch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64008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e ignora S y R</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Fallback>
      </mc:AlternateContent>
      <p:pic>
        <p:nvPicPr>
          <p:cNvPr id="7" name="Imagen 6">
            <a:extLst>
              <a:ext uri="{FF2B5EF4-FFF2-40B4-BE49-F238E27FC236}">
                <a16:creationId xmlns:a16="http://schemas.microsoft.com/office/drawing/2014/main" id="{9C363123-31D5-423C-9F09-EF66ADEDB353}"/>
              </a:ext>
            </a:extLst>
          </p:cNvPr>
          <p:cNvPicPr>
            <a:picLocks noChangeAspect="1"/>
          </p:cNvPicPr>
          <p:nvPr/>
        </p:nvPicPr>
        <p:blipFill>
          <a:blip r:embed="rId3"/>
          <a:stretch>
            <a:fillRect/>
          </a:stretch>
        </p:blipFill>
        <p:spPr>
          <a:xfrm>
            <a:off x="3004457" y="1444357"/>
            <a:ext cx="5040275" cy="2652005"/>
          </a:xfrm>
          <a:prstGeom prst="rect">
            <a:avLst/>
          </a:prstGeom>
        </p:spPr>
      </p:pic>
    </p:spTree>
    <p:extLst>
      <p:ext uri="{BB962C8B-B14F-4D97-AF65-F5344CB8AC3E}">
        <p14:creationId xmlns:p14="http://schemas.microsoft.com/office/powerpoint/2010/main" val="113896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 S-R ejemplo</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751764" y="1542405"/>
            <a:ext cx="10940142" cy="2462213"/>
          </a:xfrm>
          <a:prstGeom prst="rect">
            <a:avLst/>
          </a:prstGeom>
          <a:noFill/>
        </p:spPr>
        <p:txBody>
          <a:bodyPr wrap="square">
            <a:spAutoFit/>
          </a:bodyPr>
          <a:lstStyle/>
          <a:p>
            <a:pPr algn="just"/>
            <a:r>
              <a:rPr lang="es-ES" sz="3000" dirty="0"/>
              <a:t>Determinar la forma de onda de salida Q, si se aplican las señales de entrada mostradas en la Figura  a un </a:t>
            </a:r>
            <a:r>
              <a:rPr lang="es-ES" sz="3000" dirty="0" err="1"/>
              <a:t>latch</a:t>
            </a:r>
            <a:r>
              <a:rPr lang="es-ES" sz="3000" dirty="0"/>
              <a:t> S-R con entrada de habilitación, que se encuentra inicialmente en estado de RESET.</a:t>
            </a:r>
          </a:p>
          <a:p>
            <a:pPr algn="just"/>
            <a:endParaRPr lang="es-ES" sz="3200" dirty="0"/>
          </a:p>
          <a:p>
            <a:pPr algn="just"/>
            <a:endParaRPr lang="es-ES" sz="3200" dirty="0"/>
          </a:p>
        </p:txBody>
      </p:sp>
      <p:pic>
        <p:nvPicPr>
          <p:cNvPr id="4" name="Imagen 3">
            <a:extLst>
              <a:ext uri="{FF2B5EF4-FFF2-40B4-BE49-F238E27FC236}">
                <a16:creationId xmlns:a16="http://schemas.microsoft.com/office/drawing/2014/main" id="{1155111A-ED94-4054-A1E4-0766A0D87623}"/>
              </a:ext>
            </a:extLst>
          </p:cNvPr>
          <p:cNvPicPr>
            <a:picLocks noChangeAspect="1"/>
          </p:cNvPicPr>
          <p:nvPr/>
        </p:nvPicPr>
        <p:blipFill>
          <a:blip r:embed="rId2"/>
          <a:stretch>
            <a:fillRect/>
          </a:stretch>
        </p:blipFill>
        <p:spPr>
          <a:xfrm>
            <a:off x="2293368" y="3063606"/>
            <a:ext cx="8166461" cy="3647770"/>
          </a:xfrm>
          <a:prstGeom prst="rect">
            <a:avLst/>
          </a:prstGeom>
        </p:spPr>
      </p:pic>
    </p:spTree>
    <p:extLst>
      <p:ext uri="{BB962C8B-B14F-4D97-AF65-F5344CB8AC3E}">
        <p14:creationId xmlns:p14="http://schemas.microsoft.com/office/powerpoint/2010/main" val="1805445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47771" y="9763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 tipo D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500095" y="1324292"/>
            <a:ext cx="7125498" cy="6247864"/>
          </a:xfrm>
          <a:prstGeom prst="rect">
            <a:avLst/>
          </a:prstGeom>
          <a:noFill/>
        </p:spPr>
        <p:txBody>
          <a:bodyPr wrap="square">
            <a:spAutoFit/>
          </a:bodyPr>
          <a:lstStyle/>
          <a:p>
            <a:pPr algn="just"/>
            <a:r>
              <a:rPr lang="es-ES" sz="2400" dirty="0"/>
              <a:t>Existe otro tipo de </a:t>
            </a:r>
            <a:r>
              <a:rPr lang="es-ES" sz="2400" dirty="0" err="1"/>
              <a:t>latch</a:t>
            </a:r>
            <a:r>
              <a:rPr lang="es-ES" sz="2400" dirty="0"/>
              <a:t> con entrada de habilitación que se denomina </a:t>
            </a:r>
            <a:r>
              <a:rPr lang="es-ES" sz="2400" dirty="0" err="1"/>
              <a:t>latch</a:t>
            </a:r>
            <a:r>
              <a:rPr lang="es-ES" sz="2400" dirty="0"/>
              <a:t> D. </a:t>
            </a:r>
          </a:p>
          <a:p>
            <a:pPr algn="just"/>
            <a:endParaRPr lang="es-ES" sz="2400" dirty="0"/>
          </a:p>
          <a:p>
            <a:pPr algn="just"/>
            <a:r>
              <a:rPr lang="es-ES" sz="2400" dirty="0"/>
              <a:t>Se diferencia del </a:t>
            </a:r>
            <a:r>
              <a:rPr lang="es-ES" sz="2400" dirty="0" err="1"/>
              <a:t>latch</a:t>
            </a:r>
            <a:r>
              <a:rPr lang="es-ES" sz="2400" dirty="0"/>
              <a:t> S-R en que sólo tiene una entrada, además de la de habilitación, EN. Esta entrada recibe el nombre de entrada de datos (D). </a:t>
            </a:r>
          </a:p>
          <a:p>
            <a:pPr algn="just"/>
            <a:endParaRPr lang="es-ES" sz="2400" dirty="0"/>
          </a:p>
          <a:p>
            <a:pPr algn="just"/>
            <a:r>
              <a:rPr lang="es-ES" sz="2400" dirty="0"/>
              <a:t>Cuando la entrada D está a nivel ALTO y la entrada EN también, el </a:t>
            </a:r>
            <a:r>
              <a:rPr lang="es-ES" sz="2400" dirty="0" err="1"/>
              <a:t>latch</a:t>
            </a:r>
            <a:r>
              <a:rPr lang="es-ES" sz="2400" dirty="0"/>
              <a:t> se pone en estado SET. Cuando la entrada D está a nivel BAJO y la entrada EN está a nivel ALTO, el </a:t>
            </a:r>
            <a:r>
              <a:rPr lang="es-ES" sz="2400" dirty="0" err="1"/>
              <a:t>latch</a:t>
            </a:r>
            <a:r>
              <a:rPr lang="es-ES" sz="2400" dirty="0"/>
              <a:t> se pone en estado RESET. Dicho de otra manera, la salida Q es igual a la entrada D cuando la entrada de habilitación EN está a nivel ALTO.</a:t>
            </a:r>
          </a:p>
          <a:p>
            <a:pPr algn="just"/>
            <a:endParaRPr lang="es-ES" sz="3200" dirty="0"/>
          </a:p>
          <a:p>
            <a:pPr algn="just"/>
            <a:endParaRPr lang="es-ES" sz="3200" dirty="0"/>
          </a:p>
        </p:txBody>
      </p:sp>
      <p:pic>
        <p:nvPicPr>
          <p:cNvPr id="6" name="Imagen 5">
            <a:extLst>
              <a:ext uri="{FF2B5EF4-FFF2-40B4-BE49-F238E27FC236}">
                <a16:creationId xmlns:a16="http://schemas.microsoft.com/office/drawing/2014/main" id="{326E9DA1-9173-48A6-BA38-67A57E54A5CA}"/>
              </a:ext>
            </a:extLst>
          </p:cNvPr>
          <p:cNvPicPr>
            <a:picLocks noChangeAspect="1"/>
          </p:cNvPicPr>
          <p:nvPr/>
        </p:nvPicPr>
        <p:blipFill>
          <a:blip r:embed="rId2"/>
          <a:stretch>
            <a:fillRect/>
          </a:stretch>
        </p:blipFill>
        <p:spPr>
          <a:xfrm>
            <a:off x="8082597" y="2210355"/>
            <a:ext cx="3401001" cy="3196701"/>
          </a:xfrm>
          <a:prstGeom prst="rect">
            <a:avLst/>
          </a:prstGeom>
        </p:spPr>
      </p:pic>
    </p:spTree>
    <p:extLst>
      <p:ext uri="{BB962C8B-B14F-4D97-AF65-F5344CB8AC3E}">
        <p14:creationId xmlns:p14="http://schemas.microsoft.com/office/powerpoint/2010/main" val="106135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47771" y="9763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 tipo D </a:t>
            </a:r>
          </a:p>
        </p:txBody>
      </p:sp>
      <p:pic>
        <p:nvPicPr>
          <p:cNvPr id="7" name="Imagen 6">
            <a:extLst>
              <a:ext uri="{FF2B5EF4-FFF2-40B4-BE49-F238E27FC236}">
                <a16:creationId xmlns:a16="http://schemas.microsoft.com/office/drawing/2014/main" id="{12201D7A-2578-4A13-BD40-4D7A80161B0C}"/>
              </a:ext>
            </a:extLst>
          </p:cNvPr>
          <p:cNvPicPr>
            <a:picLocks noChangeAspect="1"/>
          </p:cNvPicPr>
          <p:nvPr/>
        </p:nvPicPr>
        <p:blipFill>
          <a:blip r:embed="rId2"/>
          <a:stretch>
            <a:fillRect/>
          </a:stretch>
        </p:blipFill>
        <p:spPr>
          <a:xfrm>
            <a:off x="2579724" y="1505738"/>
            <a:ext cx="6021665" cy="2642601"/>
          </a:xfrm>
          <a:prstGeom prst="rect">
            <a:avLst/>
          </a:prstGeom>
        </p:spPr>
      </p:pic>
      <mc:AlternateContent xmlns:mc="http://schemas.openxmlformats.org/markup-compatibility/2006" xmlns:a14="http://schemas.microsoft.com/office/drawing/2010/main">
        <mc:Choice Requires="a14">
          <p:graphicFrame>
            <p:nvGraphicFramePr>
              <p:cNvPr id="8" name="Tabla 7">
                <a:extLst>
                  <a:ext uri="{FF2B5EF4-FFF2-40B4-BE49-F238E27FC236}">
                    <a16:creationId xmlns:a16="http://schemas.microsoft.com/office/drawing/2014/main" id="{C6A97BAF-9D2A-4621-8F10-FBD69703A816}"/>
                  </a:ext>
                </a:extLst>
              </p:cNvPr>
              <p:cNvGraphicFramePr>
                <a:graphicFrameLocks noGrp="1"/>
              </p:cNvGraphicFramePr>
              <p:nvPr>
                <p:extLst>
                  <p:ext uri="{D42A27DB-BD31-4B8C-83A1-F6EECF244321}">
                    <p14:modId xmlns:p14="http://schemas.microsoft.com/office/powerpoint/2010/main" val="800261169"/>
                  </p:ext>
                </p:extLst>
              </p:nvPr>
            </p:nvGraphicFramePr>
            <p:xfrm>
              <a:off x="1939331" y="4487973"/>
              <a:ext cx="8062431" cy="1854200"/>
            </p:xfrm>
            <a:graphic>
              <a:graphicData uri="http://schemas.openxmlformats.org/drawingml/2006/table">
                <a:tbl>
                  <a:tblPr firstRow="1" bandRow="1">
                    <a:tableStyleId>{7DF18680-E054-41AD-8BC1-D1AEF772440D}</a:tableStyleId>
                  </a:tblPr>
                  <a:tblGrid>
                    <a:gridCol w="599334">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2">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E</a:t>
                          </a:r>
                          <a:endParaRPr lang="es-CO" dirty="0">
                            <a:latin typeface="Trebuchet MS" panose="020B0603020202020204" pitchFamily="34" charset="0"/>
                          </a:endParaRPr>
                        </a:p>
                      </a:txBody>
                      <a:tcPr/>
                    </a:tc>
                    <a:tc>
                      <a:txBody>
                        <a:bodyPr/>
                        <a:lstStyle/>
                        <a:p>
                          <a:pPr algn="ctr"/>
                          <a:r>
                            <a:rPr lang="es-ES" dirty="0"/>
                            <a:t>D</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e>
                                </m:acc>
                              </m:oMath>
                            </m:oMathPara>
                          </a14:m>
                          <a:endParaRPr lang="es-CO" i="0" dirty="0">
                            <a:latin typeface="Trebuchet MS" panose="020B0603020202020204" pitchFamily="34" charset="0"/>
                          </a:endParaRPr>
                        </a:p>
                      </a:txBody>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 </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Latch se pone en RESET= 0</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ES" dirty="0"/>
                            <a:t>El Latch se pone en SET=1</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bl>
              </a:graphicData>
            </a:graphic>
          </p:graphicFrame>
        </mc:Choice>
        <mc:Fallback xmlns="">
          <p:graphicFrame>
            <p:nvGraphicFramePr>
              <p:cNvPr id="8" name="Tabla 7">
                <a:extLst>
                  <a:ext uri="{FF2B5EF4-FFF2-40B4-BE49-F238E27FC236}">
                    <a16:creationId xmlns:a16="http://schemas.microsoft.com/office/drawing/2014/main" id="{C6A97BAF-9D2A-4621-8F10-FBD69703A816}"/>
                  </a:ext>
                </a:extLst>
              </p:cNvPr>
              <p:cNvGraphicFramePr>
                <a:graphicFrameLocks noGrp="1"/>
              </p:cNvGraphicFramePr>
              <p:nvPr>
                <p:extLst>
                  <p:ext uri="{D42A27DB-BD31-4B8C-83A1-F6EECF244321}">
                    <p14:modId xmlns:p14="http://schemas.microsoft.com/office/powerpoint/2010/main" val="800261169"/>
                  </p:ext>
                </p:extLst>
              </p:nvPr>
            </p:nvGraphicFramePr>
            <p:xfrm>
              <a:off x="1939331" y="4487973"/>
              <a:ext cx="8062431" cy="1854200"/>
            </p:xfrm>
            <a:graphic>
              <a:graphicData uri="http://schemas.openxmlformats.org/drawingml/2006/table">
                <a:tbl>
                  <a:tblPr firstRow="1" bandRow="1">
                    <a:tableStyleId>{7DF18680-E054-41AD-8BC1-D1AEF772440D}</a:tableStyleId>
                  </a:tblPr>
                  <a:tblGrid>
                    <a:gridCol w="599334">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2">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E</a:t>
                          </a:r>
                          <a:endParaRPr lang="es-CO" dirty="0">
                            <a:latin typeface="Trebuchet MS" panose="020B0603020202020204" pitchFamily="34" charset="0"/>
                          </a:endParaRPr>
                        </a:p>
                      </a:txBody>
                      <a:tcPr/>
                    </a:tc>
                    <a:tc>
                      <a:txBody>
                        <a:bodyPr/>
                        <a:lstStyle/>
                        <a:p>
                          <a:pPr algn="ctr"/>
                          <a:r>
                            <a:rPr lang="es-ES" dirty="0"/>
                            <a:t>D</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endParaRPr lang="es-CO"/>
                        </a:p>
                      </a:txBody>
                      <a:tcPr>
                        <a:blipFill>
                          <a:blip r:embed="rId3"/>
                          <a:stretch>
                            <a:fillRect l="-282143" t="-108197" r="-566429" b="-324590"/>
                          </a:stretch>
                        </a:blipFill>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 </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Latch se pone en RESET= 0</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ES" dirty="0"/>
                            <a:t>El Latch se pone en SET=1</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NC</a:t>
                          </a:r>
                          <a:endParaRPr lang="es-CO" dirty="0">
                            <a:latin typeface="Trebuchet MS" panose="020B0603020202020204" pitchFamily="34" charset="0"/>
                          </a:endParaRPr>
                        </a:p>
                      </a:txBody>
                      <a:tcPr/>
                    </a:tc>
                    <a:tc>
                      <a:txBody>
                        <a:bodyPr/>
                        <a:lstStyle/>
                        <a:p>
                          <a:pPr algn="ctr"/>
                          <a:r>
                            <a:rPr lang="es-ES" dirty="0"/>
                            <a:t>El Latch permanece en el mismo estado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bl>
              </a:graphicData>
            </a:graphic>
          </p:graphicFrame>
        </mc:Fallback>
      </mc:AlternateContent>
    </p:spTree>
    <p:extLst>
      <p:ext uri="{BB962C8B-B14F-4D97-AF65-F5344CB8AC3E}">
        <p14:creationId xmlns:p14="http://schemas.microsoft.com/office/powerpoint/2010/main" val="4164005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 D ejemplo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751764" y="1542405"/>
            <a:ext cx="10940142" cy="2462213"/>
          </a:xfrm>
          <a:prstGeom prst="rect">
            <a:avLst/>
          </a:prstGeom>
          <a:noFill/>
        </p:spPr>
        <p:txBody>
          <a:bodyPr wrap="square">
            <a:spAutoFit/>
          </a:bodyPr>
          <a:lstStyle/>
          <a:p>
            <a:pPr algn="just"/>
            <a:r>
              <a:rPr lang="es-ES" sz="3000" dirty="0"/>
              <a:t>Determinar la forma de onda de salida Q, si se aplican las entradas que se muestran en la Figura a un </a:t>
            </a:r>
            <a:r>
              <a:rPr lang="es-ES" sz="3000" dirty="0" err="1"/>
              <a:t>latch</a:t>
            </a:r>
            <a:r>
              <a:rPr lang="es-ES" sz="3000" dirty="0"/>
              <a:t> D con entrada de habilitación que, inicialmente, está en estado RESET.</a:t>
            </a:r>
          </a:p>
          <a:p>
            <a:pPr algn="just"/>
            <a:endParaRPr lang="es-ES" sz="3200" dirty="0"/>
          </a:p>
          <a:p>
            <a:pPr algn="just"/>
            <a:endParaRPr lang="es-ES" sz="3200" dirty="0"/>
          </a:p>
        </p:txBody>
      </p:sp>
      <p:pic>
        <p:nvPicPr>
          <p:cNvPr id="6" name="Imagen 5">
            <a:extLst>
              <a:ext uri="{FF2B5EF4-FFF2-40B4-BE49-F238E27FC236}">
                <a16:creationId xmlns:a16="http://schemas.microsoft.com/office/drawing/2014/main" id="{999E86B6-5F82-4F5D-B6B3-50BE0F9581B0}"/>
              </a:ext>
            </a:extLst>
          </p:cNvPr>
          <p:cNvPicPr>
            <a:picLocks noChangeAspect="1"/>
          </p:cNvPicPr>
          <p:nvPr/>
        </p:nvPicPr>
        <p:blipFill>
          <a:blip r:embed="rId2"/>
          <a:stretch>
            <a:fillRect/>
          </a:stretch>
        </p:blipFill>
        <p:spPr>
          <a:xfrm>
            <a:off x="2302609" y="3223919"/>
            <a:ext cx="7586782" cy="2905576"/>
          </a:xfrm>
          <a:prstGeom prst="rect">
            <a:avLst/>
          </a:prstGeom>
        </p:spPr>
      </p:pic>
    </p:spTree>
    <p:extLst>
      <p:ext uri="{BB962C8B-B14F-4D97-AF65-F5344CB8AC3E}">
        <p14:creationId xmlns:p14="http://schemas.microsoft.com/office/powerpoint/2010/main" val="382198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163881" y="-9557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S-R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102578"/>
            <a:ext cx="10940142" cy="5755422"/>
          </a:xfrm>
          <a:prstGeom prst="rect">
            <a:avLst/>
          </a:prstGeom>
          <a:noFill/>
        </p:spPr>
        <p:txBody>
          <a:bodyPr wrap="square">
            <a:spAutoFit/>
          </a:bodyPr>
          <a:lstStyle/>
          <a:p>
            <a:pPr algn="just"/>
            <a:r>
              <a:rPr lang="es-ES" sz="2400" dirty="0"/>
              <a:t>Los </a:t>
            </a:r>
            <a:r>
              <a:rPr lang="es-ES" sz="2400" dirty="0" err="1"/>
              <a:t>flip-flops</a:t>
            </a:r>
            <a:r>
              <a:rPr lang="es-ES" sz="2400" dirty="0"/>
              <a:t> son dispositivos de almacenamiento de un bit que pueden almacenar un estado de salida hasta que se cambie mediante una señal de control.</a:t>
            </a:r>
          </a:p>
          <a:p>
            <a:pPr algn="just"/>
            <a:endParaRPr lang="es-ES" sz="2400" dirty="0"/>
          </a:p>
          <a:p>
            <a:pPr algn="just"/>
            <a:r>
              <a:rPr lang="es-ES" sz="2400" dirty="0"/>
              <a:t>Se utilizan para almacenar información en sistemas secuenciales.</a:t>
            </a:r>
          </a:p>
          <a:p>
            <a:pPr algn="just"/>
            <a:endParaRPr lang="es-ES" sz="2400" dirty="0"/>
          </a:p>
          <a:p>
            <a:pPr algn="just"/>
            <a:r>
              <a:rPr lang="es-ES" sz="2400" dirty="0"/>
              <a:t>Los Flip Flop a diferencia de los Latch, son conocidos como SINCRONICOS, es decir, que dependen de una señal de reloj para realizar el cambio, por su parte el Latch depende del </a:t>
            </a:r>
            <a:r>
              <a:rPr lang="es-ES" sz="2400" dirty="0" err="1"/>
              <a:t>enable</a:t>
            </a:r>
            <a:r>
              <a:rPr lang="es-ES" sz="2400" dirty="0"/>
              <a:t> y los cambios en sus entradas. </a:t>
            </a:r>
          </a:p>
          <a:p>
            <a:pPr algn="just"/>
            <a:endParaRPr lang="es-ES" sz="2400" dirty="0"/>
          </a:p>
          <a:p>
            <a:pPr algn="just"/>
            <a:r>
              <a:rPr lang="es-ES" sz="2400" dirty="0"/>
              <a:t>Existen de diferentes tipos: </a:t>
            </a:r>
          </a:p>
          <a:p>
            <a:pPr marL="800100" lvl="1" indent="-342900" algn="just">
              <a:buFont typeface="Arial" panose="020B0604020202020204" pitchFamily="34" charset="0"/>
              <a:buChar char="•"/>
            </a:pPr>
            <a:r>
              <a:rPr lang="es-ES" sz="2400" dirty="0"/>
              <a:t>SR. </a:t>
            </a:r>
          </a:p>
          <a:p>
            <a:pPr marL="800100" lvl="1" indent="-342900" algn="just">
              <a:buFont typeface="Arial" panose="020B0604020202020204" pitchFamily="34" charset="0"/>
              <a:buChar char="•"/>
            </a:pPr>
            <a:r>
              <a:rPr lang="es-ES" sz="2400" dirty="0"/>
              <a:t>JK</a:t>
            </a:r>
          </a:p>
          <a:p>
            <a:pPr marL="800100" lvl="1" indent="-342900" algn="just">
              <a:buFont typeface="Arial" panose="020B0604020202020204" pitchFamily="34" charset="0"/>
              <a:buChar char="•"/>
            </a:pPr>
            <a:r>
              <a:rPr lang="es-ES" sz="2400" dirty="0"/>
              <a:t>D</a:t>
            </a:r>
          </a:p>
          <a:p>
            <a:pPr marL="800100" lvl="1" indent="-342900" algn="just">
              <a:buFont typeface="Arial" panose="020B0604020202020204" pitchFamily="34" charset="0"/>
              <a:buChar char="•"/>
            </a:pPr>
            <a:r>
              <a:rPr lang="es-ES" sz="2400" dirty="0"/>
              <a:t>T. </a:t>
            </a:r>
          </a:p>
          <a:p>
            <a:pPr algn="just"/>
            <a:endParaRPr lang="es-ES" sz="3200" dirty="0"/>
          </a:p>
        </p:txBody>
      </p:sp>
    </p:spTree>
    <p:extLst>
      <p:ext uri="{BB962C8B-B14F-4D97-AF65-F5344CB8AC3E}">
        <p14:creationId xmlns:p14="http://schemas.microsoft.com/office/powerpoint/2010/main" val="366846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163881" y="-9557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295525"/>
            <a:ext cx="10940142" cy="5016758"/>
          </a:xfrm>
          <a:prstGeom prst="rect">
            <a:avLst/>
          </a:prstGeom>
          <a:noFill/>
        </p:spPr>
        <p:txBody>
          <a:bodyPr wrap="square">
            <a:spAutoFit/>
          </a:bodyPr>
          <a:lstStyle/>
          <a:p>
            <a:pPr algn="just"/>
            <a:r>
              <a:rPr lang="es-ES" sz="2400" dirty="0"/>
              <a:t>Las entradas S y R de un </a:t>
            </a:r>
            <a:r>
              <a:rPr lang="es-ES" sz="2400" dirty="0" err="1"/>
              <a:t>flip-flop</a:t>
            </a:r>
            <a:r>
              <a:rPr lang="es-ES" sz="2400" dirty="0"/>
              <a:t> S-R se denominan entradas síncronas, dado que los datos en estas entradas se transfieren a las salidas del </a:t>
            </a:r>
            <a:r>
              <a:rPr lang="es-ES" sz="2400" dirty="0" err="1"/>
              <a:t>flip-flop</a:t>
            </a:r>
            <a:r>
              <a:rPr lang="es-ES" sz="2400" dirty="0"/>
              <a:t> sólo con el flanco de disparo del impulso del reloj. </a:t>
            </a:r>
          </a:p>
          <a:p>
            <a:pPr algn="just"/>
            <a:endParaRPr lang="es-ES" sz="2400" dirty="0"/>
          </a:p>
          <a:p>
            <a:pPr algn="just"/>
            <a:r>
              <a:rPr lang="es-ES" sz="2400" dirty="0"/>
              <a:t>Cuando S está a nivel ALTO y R está a nivel BAJO, la salida Q se pone a nivel ALTO con el flanco de disparo del impulso de reloj, pasando el </a:t>
            </a:r>
            <a:r>
              <a:rPr lang="es-ES" sz="2400" dirty="0" err="1"/>
              <a:t>flip-flop</a:t>
            </a:r>
            <a:r>
              <a:rPr lang="es-ES" sz="2400" dirty="0"/>
              <a:t> al estado SET. </a:t>
            </a:r>
          </a:p>
          <a:p>
            <a:pPr algn="just"/>
            <a:endParaRPr lang="es-ES" sz="2400" dirty="0"/>
          </a:p>
          <a:p>
            <a:pPr algn="just"/>
            <a:r>
              <a:rPr lang="es-ES" sz="2400" dirty="0"/>
              <a:t>Cuando S está a nivel BAJO y R está a nivel ALTO, la salida Q se pone a nivel BAJO con el flanco de disparo del impulso de reloj, pasando el </a:t>
            </a:r>
            <a:r>
              <a:rPr lang="es-ES" sz="2400" dirty="0" err="1"/>
              <a:t>flip-flop</a:t>
            </a:r>
            <a:r>
              <a:rPr lang="es-ES" sz="2400" dirty="0"/>
              <a:t> al estado RESET. </a:t>
            </a:r>
          </a:p>
          <a:p>
            <a:pPr algn="just"/>
            <a:endParaRPr lang="es-ES" sz="2400" dirty="0"/>
          </a:p>
          <a:p>
            <a:pPr algn="just"/>
            <a:r>
              <a:rPr lang="es-ES" sz="2400" dirty="0"/>
              <a:t>Cuando tanto S como R están a nivel BAJO, la salida no cambia de estado. Cuando S y R están a nivel ALTO, se produce una condición no válida.</a:t>
            </a:r>
          </a:p>
          <a:p>
            <a:pPr algn="just"/>
            <a:endParaRPr lang="es-ES" sz="3200" dirty="0"/>
          </a:p>
        </p:txBody>
      </p:sp>
    </p:spTree>
    <p:extLst>
      <p:ext uri="{BB962C8B-B14F-4D97-AF65-F5344CB8AC3E}">
        <p14:creationId xmlns:p14="http://schemas.microsoft.com/office/powerpoint/2010/main" val="2613624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163881" y="-9557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SR  </a:t>
            </a:r>
          </a:p>
        </p:txBody>
      </p:sp>
      <mc:AlternateContent xmlns:mc="http://schemas.openxmlformats.org/markup-compatibility/2006" xmlns:a14="http://schemas.microsoft.com/office/drawing/2010/main">
        <mc:Choice Requires="a14">
          <p:graphicFrame>
            <p:nvGraphicFramePr>
              <p:cNvPr id="4" name="Tabla 7">
                <a:extLst>
                  <a:ext uri="{FF2B5EF4-FFF2-40B4-BE49-F238E27FC236}">
                    <a16:creationId xmlns:a16="http://schemas.microsoft.com/office/drawing/2014/main" id="{3C1AE0BF-EB9A-4D7D-BFAF-C63989CE55E5}"/>
                  </a:ext>
                </a:extLst>
              </p:cNvPr>
              <p:cNvGraphicFramePr>
                <a:graphicFrameLocks noGrp="1"/>
              </p:cNvGraphicFramePr>
              <p:nvPr>
                <p:extLst>
                  <p:ext uri="{D42A27DB-BD31-4B8C-83A1-F6EECF244321}">
                    <p14:modId xmlns:p14="http://schemas.microsoft.com/office/powerpoint/2010/main" val="2164199973"/>
                  </p:ext>
                </p:extLst>
              </p:nvPr>
            </p:nvGraphicFramePr>
            <p:xfrm>
              <a:off x="1857399" y="3941892"/>
              <a:ext cx="9043170" cy="2224949"/>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3">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CLK</a:t>
                          </a:r>
                          <a:endParaRPr lang="es-CO" dirty="0">
                            <a:latin typeface="Trebuchet MS" panose="020B0603020202020204" pitchFamily="34" charset="0"/>
                          </a:endParaRPr>
                        </a:p>
                      </a:txBody>
                      <a:tcPr/>
                    </a:tc>
                    <a:tc>
                      <a:txBody>
                        <a:bodyPr/>
                        <a:lstStyle/>
                        <a:p>
                          <a:pPr algn="ctr"/>
                          <a:r>
                            <a:rPr lang="es-ES" dirty="0"/>
                            <a:t>S</a:t>
                          </a:r>
                          <a:endParaRPr lang="es-CO" dirty="0">
                            <a:latin typeface="Trebuchet MS" panose="020B0603020202020204" pitchFamily="34" charset="0"/>
                          </a:endParaRPr>
                        </a:p>
                      </a:txBody>
                      <a:tcPr/>
                    </a:tc>
                    <a:tc>
                      <a:txBody>
                        <a:bodyPr/>
                        <a:lstStyle/>
                        <a:p>
                          <a:pPr algn="ctr"/>
                          <a:r>
                            <a:rPr lang="es-ES" dirty="0"/>
                            <a:t>R</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e>
                                </m:acc>
                              </m:oMath>
                            </m:oMathPara>
                          </a14:m>
                          <a:endParaRPr lang="es-CO" i="0" dirty="0">
                            <a:latin typeface="Trebuchet MS" panose="020B0603020202020204" pitchFamily="34" charset="0"/>
                          </a:endParaRPr>
                        </a:p>
                      </a:txBody>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749">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Q0</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r>
                                      <a:rPr lang="es-ES" b="0" smtClean="0">
                                        <a:latin typeface="Cambria Math" panose="02040503050406030204" pitchFamily="18" charset="0"/>
                                      </a:rPr>
                                      <m:t>0</m:t>
                                    </m:r>
                                  </m:e>
                                </m:acc>
                              </m:oMath>
                            </m:oMathPara>
                          </a14:m>
                          <a:endParaRPr lang="es-CO" dirty="0">
                            <a:latin typeface="Trebuchet MS" panose="020B0603020202020204" pitchFamily="34" charset="0"/>
                          </a:endParaRPr>
                        </a:p>
                      </a:txBody>
                      <a:tcPr/>
                    </a:tc>
                    <a:tc>
                      <a:txBody>
                        <a:bodyPr/>
                        <a:lstStyle/>
                        <a:p>
                          <a:pPr algn="ctr"/>
                          <a:r>
                            <a:rPr lang="es-ES" dirty="0"/>
                            <a:t>El Flip Flop permanece en el estado anterior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Flip Flop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Flip Flop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a:t>
                          </a:r>
                          <a:endParaRPr lang="es-CO" dirty="0">
                            <a:latin typeface="Trebuchet MS" panose="020B0603020202020204" pitchFamily="34" charset="0"/>
                          </a:endParaRPr>
                        </a:p>
                      </a:txBody>
                      <a:tcPr/>
                    </a:tc>
                    <a:tc>
                      <a:txBody>
                        <a:bodyPr/>
                        <a:lstStyle/>
                        <a:p>
                          <a:pPr algn="ctr"/>
                          <a:r>
                            <a:rPr lang="es-ES" dirty="0"/>
                            <a:t>?</a:t>
                          </a:r>
                          <a:endParaRPr lang="es-CO" dirty="0">
                            <a:latin typeface="Trebuchet MS" panose="020B0603020202020204" pitchFamily="34" charset="0"/>
                          </a:endParaRPr>
                        </a:p>
                      </a:txBody>
                      <a:tcPr/>
                    </a:tc>
                    <a:tc>
                      <a:txBody>
                        <a:bodyPr/>
                        <a:lstStyle/>
                        <a:p>
                          <a:pPr algn="ctr"/>
                          <a:r>
                            <a:rPr lang="es-ES" dirty="0"/>
                            <a:t>No es valido </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Choice>
        <mc:Fallback xmlns="">
          <p:graphicFrame>
            <p:nvGraphicFramePr>
              <p:cNvPr id="4" name="Tabla 7">
                <a:extLst>
                  <a:ext uri="{FF2B5EF4-FFF2-40B4-BE49-F238E27FC236}">
                    <a16:creationId xmlns:a16="http://schemas.microsoft.com/office/drawing/2014/main" id="{3C1AE0BF-EB9A-4D7D-BFAF-C63989CE55E5}"/>
                  </a:ext>
                </a:extLst>
              </p:cNvPr>
              <p:cNvGraphicFramePr>
                <a:graphicFrameLocks noGrp="1"/>
              </p:cNvGraphicFramePr>
              <p:nvPr>
                <p:extLst>
                  <p:ext uri="{D42A27DB-BD31-4B8C-83A1-F6EECF244321}">
                    <p14:modId xmlns:p14="http://schemas.microsoft.com/office/powerpoint/2010/main" val="2164199973"/>
                  </p:ext>
                </p:extLst>
              </p:nvPr>
            </p:nvGraphicFramePr>
            <p:xfrm>
              <a:off x="1857399" y="3941892"/>
              <a:ext cx="9043170" cy="2224949"/>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3">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CLK</a:t>
                          </a:r>
                          <a:endParaRPr lang="es-CO" dirty="0">
                            <a:latin typeface="Trebuchet MS" panose="020B0603020202020204" pitchFamily="34" charset="0"/>
                          </a:endParaRPr>
                        </a:p>
                      </a:txBody>
                      <a:tcPr/>
                    </a:tc>
                    <a:tc>
                      <a:txBody>
                        <a:bodyPr/>
                        <a:lstStyle/>
                        <a:p>
                          <a:pPr algn="ctr"/>
                          <a:r>
                            <a:rPr lang="es-ES" dirty="0"/>
                            <a:t>S</a:t>
                          </a:r>
                          <a:endParaRPr lang="es-CO" dirty="0">
                            <a:latin typeface="Trebuchet MS" panose="020B0603020202020204" pitchFamily="34" charset="0"/>
                          </a:endParaRPr>
                        </a:p>
                      </a:txBody>
                      <a:tcPr/>
                    </a:tc>
                    <a:tc>
                      <a:txBody>
                        <a:bodyPr/>
                        <a:lstStyle/>
                        <a:p>
                          <a:pPr algn="ctr"/>
                          <a:r>
                            <a:rPr lang="es-ES" dirty="0"/>
                            <a:t>R</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endParaRPr lang="es-CO"/>
                        </a:p>
                      </a:txBody>
                      <a:tcPr>
                        <a:blipFill>
                          <a:blip r:embed="rId2"/>
                          <a:stretch>
                            <a:fillRect l="-397143" t="-108197" r="-567143" b="-424590"/>
                          </a:stretch>
                        </a:blipFill>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749">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Q0</a:t>
                          </a:r>
                          <a:endParaRPr lang="es-CO" dirty="0">
                            <a:latin typeface="Trebuchet MS" panose="020B0603020202020204" pitchFamily="34" charset="0"/>
                          </a:endParaRPr>
                        </a:p>
                      </a:txBody>
                      <a:tcPr/>
                    </a:tc>
                    <a:tc>
                      <a:txBody>
                        <a:bodyPr/>
                        <a:lstStyle/>
                        <a:p>
                          <a:endParaRPr lang="es-CO"/>
                        </a:p>
                      </a:txBody>
                      <a:tcPr>
                        <a:blipFill>
                          <a:blip r:embed="rId2"/>
                          <a:stretch>
                            <a:fillRect l="-397143" t="-208197" r="-567143" b="-324590"/>
                          </a:stretch>
                        </a:blipFill>
                      </a:tcPr>
                    </a:tc>
                    <a:tc>
                      <a:txBody>
                        <a:bodyPr/>
                        <a:lstStyle/>
                        <a:p>
                          <a:pPr algn="ctr"/>
                          <a:r>
                            <a:rPr lang="es-ES" dirty="0"/>
                            <a:t>El Flip Flop permanece en el estado anterior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Flip Flop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Flip Flop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a:t>
                          </a:r>
                          <a:endParaRPr lang="es-CO" dirty="0">
                            <a:latin typeface="Trebuchet MS" panose="020B0603020202020204" pitchFamily="34" charset="0"/>
                          </a:endParaRPr>
                        </a:p>
                      </a:txBody>
                      <a:tcPr/>
                    </a:tc>
                    <a:tc>
                      <a:txBody>
                        <a:bodyPr/>
                        <a:lstStyle/>
                        <a:p>
                          <a:pPr algn="ctr"/>
                          <a:r>
                            <a:rPr lang="es-ES" dirty="0"/>
                            <a:t>?</a:t>
                          </a:r>
                          <a:endParaRPr lang="es-CO" dirty="0">
                            <a:latin typeface="Trebuchet MS" panose="020B0603020202020204" pitchFamily="34" charset="0"/>
                          </a:endParaRPr>
                        </a:p>
                      </a:txBody>
                      <a:tcPr/>
                    </a:tc>
                    <a:tc>
                      <a:txBody>
                        <a:bodyPr/>
                        <a:lstStyle/>
                        <a:p>
                          <a:pPr algn="ctr"/>
                          <a:r>
                            <a:rPr lang="es-ES" dirty="0"/>
                            <a:t>No es valido </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Fallback>
      </mc:AlternateContent>
      <p:pic>
        <p:nvPicPr>
          <p:cNvPr id="6" name="Imagen 5">
            <a:extLst>
              <a:ext uri="{FF2B5EF4-FFF2-40B4-BE49-F238E27FC236}">
                <a16:creationId xmlns:a16="http://schemas.microsoft.com/office/drawing/2014/main" id="{7E3B6356-7891-4EF3-80EF-9AD347000F9E}"/>
              </a:ext>
            </a:extLst>
          </p:cNvPr>
          <p:cNvPicPr>
            <a:picLocks noChangeAspect="1"/>
          </p:cNvPicPr>
          <p:nvPr/>
        </p:nvPicPr>
        <p:blipFill>
          <a:blip r:embed="rId3"/>
          <a:stretch>
            <a:fillRect/>
          </a:stretch>
        </p:blipFill>
        <p:spPr>
          <a:xfrm>
            <a:off x="4514588" y="1352007"/>
            <a:ext cx="2649887" cy="2243947"/>
          </a:xfrm>
          <a:prstGeom prst="rect">
            <a:avLst/>
          </a:prstGeom>
        </p:spPr>
      </p:pic>
    </p:spTree>
    <p:extLst>
      <p:ext uri="{BB962C8B-B14F-4D97-AF65-F5344CB8AC3E}">
        <p14:creationId xmlns:p14="http://schemas.microsoft.com/office/powerpoint/2010/main" val="3125315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163881" y="-9557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SR ejemplo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295525"/>
            <a:ext cx="10940142" cy="1692771"/>
          </a:xfrm>
          <a:prstGeom prst="rect">
            <a:avLst/>
          </a:prstGeom>
          <a:noFill/>
        </p:spPr>
        <p:txBody>
          <a:bodyPr wrap="square">
            <a:spAutoFit/>
          </a:bodyPr>
          <a:lstStyle/>
          <a:p>
            <a:pPr algn="just"/>
            <a:r>
              <a:rPr lang="es-ES" sz="2400" dirty="0"/>
              <a:t>Determinar las formas de onda de salida Q y Q’ del </a:t>
            </a:r>
            <a:r>
              <a:rPr lang="es-ES" sz="2400" dirty="0" err="1"/>
              <a:t>flip-flop</a:t>
            </a:r>
            <a:r>
              <a:rPr lang="es-ES" sz="2400" dirty="0"/>
              <a:t> de la Figura, para las entradas S, R y CLK. Suponer que el </a:t>
            </a:r>
            <a:r>
              <a:rPr lang="es-ES" sz="2400" dirty="0" err="1"/>
              <a:t>flip-flop</a:t>
            </a:r>
            <a:r>
              <a:rPr lang="es-ES" sz="2400" dirty="0"/>
              <a:t> disparado por flanco de subida y que se encuentra, inicialmente, en estado RESET.</a:t>
            </a:r>
          </a:p>
          <a:p>
            <a:pPr algn="just"/>
            <a:endParaRPr lang="es-ES" sz="3200" dirty="0"/>
          </a:p>
        </p:txBody>
      </p:sp>
      <p:pic>
        <p:nvPicPr>
          <p:cNvPr id="4" name="Imagen 3">
            <a:extLst>
              <a:ext uri="{FF2B5EF4-FFF2-40B4-BE49-F238E27FC236}">
                <a16:creationId xmlns:a16="http://schemas.microsoft.com/office/drawing/2014/main" id="{CE071699-2427-4076-9A96-3768F0E20448}"/>
              </a:ext>
            </a:extLst>
          </p:cNvPr>
          <p:cNvPicPr>
            <a:picLocks noChangeAspect="1"/>
          </p:cNvPicPr>
          <p:nvPr/>
        </p:nvPicPr>
        <p:blipFill>
          <a:blip r:embed="rId2"/>
          <a:stretch>
            <a:fillRect/>
          </a:stretch>
        </p:blipFill>
        <p:spPr>
          <a:xfrm>
            <a:off x="2024062" y="2585054"/>
            <a:ext cx="8143875" cy="4143375"/>
          </a:xfrm>
          <a:prstGeom prst="rect">
            <a:avLst/>
          </a:prstGeom>
        </p:spPr>
      </p:pic>
    </p:spTree>
    <p:extLst>
      <p:ext uri="{BB962C8B-B14F-4D97-AF65-F5344CB8AC3E}">
        <p14:creationId xmlns:p14="http://schemas.microsoft.com/office/powerpoint/2010/main" val="8890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Lógica secuencial.</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413712" y="1341070"/>
            <a:ext cx="5715000" cy="5293757"/>
          </a:xfrm>
          <a:prstGeom prst="rect">
            <a:avLst/>
          </a:prstGeom>
          <a:noFill/>
        </p:spPr>
        <p:txBody>
          <a:bodyPr wrap="square">
            <a:spAutoFit/>
          </a:bodyPr>
          <a:lstStyle/>
          <a:p>
            <a:pPr algn="just"/>
            <a:r>
              <a:rPr lang="es-ES" sz="2600" dirty="0"/>
              <a:t>La lógica secuencial es una rama de la electrónica digital que se ocupa de sistemas digitales que involucran elementos de memoria y almacenamiento temporal. </a:t>
            </a:r>
          </a:p>
          <a:p>
            <a:pPr algn="just"/>
            <a:endParaRPr lang="es-ES" sz="2600" dirty="0"/>
          </a:p>
          <a:p>
            <a:pPr algn="just"/>
            <a:r>
              <a:rPr lang="es-ES" sz="2600" dirty="0"/>
              <a:t>A diferencia de la lógica combinacional, donde la salida depende únicamente de las entradas actuales, la lógica secuencial toma en cuenta el estado actual del sistema, que está determinado por la historia de las entradas y salidas anteriores.</a:t>
            </a:r>
          </a:p>
        </p:txBody>
      </p:sp>
      <p:pic>
        <p:nvPicPr>
          <p:cNvPr id="4" name="Imagen 3">
            <a:extLst>
              <a:ext uri="{FF2B5EF4-FFF2-40B4-BE49-F238E27FC236}">
                <a16:creationId xmlns:a16="http://schemas.microsoft.com/office/drawing/2014/main" id="{7BED9FCB-CE4B-488E-9809-1C00F6992A0E}"/>
              </a:ext>
            </a:extLst>
          </p:cNvPr>
          <p:cNvPicPr>
            <a:picLocks noChangeAspect="1"/>
          </p:cNvPicPr>
          <p:nvPr/>
        </p:nvPicPr>
        <p:blipFill>
          <a:blip r:embed="rId2"/>
          <a:stretch>
            <a:fillRect/>
          </a:stretch>
        </p:blipFill>
        <p:spPr>
          <a:xfrm>
            <a:off x="6298052" y="2383759"/>
            <a:ext cx="5715000" cy="3086100"/>
          </a:xfrm>
          <a:prstGeom prst="rect">
            <a:avLst/>
          </a:prstGeom>
        </p:spPr>
      </p:pic>
    </p:spTree>
    <p:extLst>
      <p:ext uri="{BB962C8B-B14F-4D97-AF65-F5344CB8AC3E}">
        <p14:creationId xmlns:p14="http://schemas.microsoft.com/office/powerpoint/2010/main" val="292316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163881" y="-9557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D</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295525"/>
            <a:ext cx="10940142" cy="1323439"/>
          </a:xfrm>
          <a:prstGeom prst="rect">
            <a:avLst/>
          </a:prstGeom>
          <a:noFill/>
        </p:spPr>
        <p:txBody>
          <a:bodyPr wrap="square">
            <a:spAutoFit/>
          </a:bodyPr>
          <a:lstStyle/>
          <a:p>
            <a:pPr algn="just"/>
            <a:r>
              <a:rPr lang="es-ES" sz="2400" dirty="0"/>
              <a:t>El </a:t>
            </a:r>
            <a:r>
              <a:rPr lang="es-ES" sz="2400" dirty="0" err="1"/>
              <a:t>flip-flop</a:t>
            </a:r>
            <a:r>
              <a:rPr lang="es-ES" sz="2400" dirty="0"/>
              <a:t> D resulta muy útil cuando se necesita almacenar un único bit de datos (1 o 0). Si se añade una negación a un </a:t>
            </a:r>
            <a:r>
              <a:rPr lang="es-ES" sz="2400" dirty="0" err="1"/>
              <a:t>flip</a:t>
            </a:r>
            <a:r>
              <a:rPr lang="es-ES" sz="2400" dirty="0"/>
              <a:t>-flop S-R obtenemos un </a:t>
            </a:r>
            <a:r>
              <a:rPr lang="es-ES" sz="2400" dirty="0" err="1"/>
              <a:t>flip</a:t>
            </a:r>
            <a:r>
              <a:rPr lang="es-ES" sz="2400" dirty="0"/>
              <a:t> flop D básico. </a:t>
            </a:r>
          </a:p>
          <a:p>
            <a:pPr algn="just"/>
            <a:endParaRPr lang="es-ES" sz="3200" dirty="0"/>
          </a:p>
        </p:txBody>
      </p:sp>
      <mc:AlternateContent xmlns:mc="http://schemas.openxmlformats.org/markup-compatibility/2006" xmlns:a14="http://schemas.microsoft.com/office/drawing/2010/main">
        <mc:Choice Requires="a14">
          <p:graphicFrame>
            <p:nvGraphicFramePr>
              <p:cNvPr id="6" name="Tabla 7">
                <a:extLst>
                  <a:ext uri="{FF2B5EF4-FFF2-40B4-BE49-F238E27FC236}">
                    <a16:creationId xmlns:a16="http://schemas.microsoft.com/office/drawing/2014/main" id="{C3935ABB-BA7B-4F44-B281-04229418F5AD}"/>
                  </a:ext>
                </a:extLst>
              </p:cNvPr>
              <p:cNvGraphicFramePr>
                <a:graphicFrameLocks noGrp="1"/>
              </p:cNvGraphicFramePr>
              <p:nvPr>
                <p:extLst>
                  <p:ext uri="{D42A27DB-BD31-4B8C-83A1-F6EECF244321}">
                    <p14:modId xmlns:p14="http://schemas.microsoft.com/office/powerpoint/2010/main" val="4182324261"/>
                  </p:ext>
                </p:extLst>
              </p:nvPr>
            </p:nvGraphicFramePr>
            <p:xfrm>
              <a:off x="1857399" y="5021050"/>
              <a:ext cx="8062431" cy="1483360"/>
            </p:xfrm>
            <a:graphic>
              <a:graphicData uri="http://schemas.openxmlformats.org/drawingml/2006/table">
                <a:tbl>
                  <a:tblPr firstRow="1" bandRow="1">
                    <a:tableStyleId>{7DF18680-E054-41AD-8BC1-D1AEF772440D}</a:tableStyleId>
                  </a:tblPr>
                  <a:tblGrid>
                    <a:gridCol w="599334">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2">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CLK</a:t>
                          </a:r>
                          <a:endParaRPr lang="es-CO" dirty="0">
                            <a:latin typeface="Trebuchet MS" panose="020B0603020202020204" pitchFamily="34" charset="0"/>
                          </a:endParaRPr>
                        </a:p>
                      </a:txBody>
                      <a:tcPr/>
                    </a:tc>
                    <a:tc>
                      <a:txBody>
                        <a:bodyPr/>
                        <a:lstStyle/>
                        <a:p>
                          <a:pPr algn="ctr"/>
                          <a:r>
                            <a:rPr lang="es-ES" dirty="0"/>
                            <a:t>D</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e>
                                </m:acc>
                              </m:oMath>
                            </m:oMathPara>
                          </a14:m>
                          <a:endParaRPr lang="es-CO" i="0" dirty="0">
                            <a:latin typeface="Trebuchet MS" panose="020B0603020202020204" pitchFamily="34" charset="0"/>
                          </a:endParaRPr>
                        </a:p>
                      </a:txBody>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 </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SET (Almacena un 1)</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ES" dirty="0"/>
                            <a:t>RESET (Almacena un 0) </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bl>
              </a:graphicData>
            </a:graphic>
          </p:graphicFrame>
        </mc:Choice>
        <mc:Fallback xmlns="">
          <p:graphicFrame>
            <p:nvGraphicFramePr>
              <p:cNvPr id="6" name="Tabla 7">
                <a:extLst>
                  <a:ext uri="{FF2B5EF4-FFF2-40B4-BE49-F238E27FC236}">
                    <a16:creationId xmlns:a16="http://schemas.microsoft.com/office/drawing/2014/main" id="{C3935ABB-BA7B-4F44-B281-04229418F5AD}"/>
                  </a:ext>
                </a:extLst>
              </p:cNvPr>
              <p:cNvGraphicFramePr>
                <a:graphicFrameLocks noGrp="1"/>
              </p:cNvGraphicFramePr>
              <p:nvPr>
                <p:extLst>
                  <p:ext uri="{D42A27DB-BD31-4B8C-83A1-F6EECF244321}">
                    <p14:modId xmlns:p14="http://schemas.microsoft.com/office/powerpoint/2010/main" val="4182324261"/>
                  </p:ext>
                </p:extLst>
              </p:nvPr>
            </p:nvGraphicFramePr>
            <p:xfrm>
              <a:off x="1857399" y="5021050"/>
              <a:ext cx="8062431" cy="1483360"/>
            </p:xfrm>
            <a:graphic>
              <a:graphicData uri="http://schemas.openxmlformats.org/drawingml/2006/table">
                <a:tbl>
                  <a:tblPr firstRow="1" bandRow="1">
                    <a:tableStyleId>{7DF18680-E054-41AD-8BC1-D1AEF772440D}</a:tableStyleId>
                  </a:tblPr>
                  <a:tblGrid>
                    <a:gridCol w="599334">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2">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CLK</a:t>
                          </a:r>
                          <a:endParaRPr lang="es-CO" dirty="0">
                            <a:latin typeface="Trebuchet MS" panose="020B0603020202020204" pitchFamily="34" charset="0"/>
                          </a:endParaRPr>
                        </a:p>
                      </a:txBody>
                      <a:tcPr/>
                    </a:tc>
                    <a:tc>
                      <a:txBody>
                        <a:bodyPr/>
                        <a:lstStyle/>
                        <a:p>
                          <a:pPr algn="ctr"/>
                          <a:r>
                            <a:rPr lang="es-ES" dirty="0"/>
                            <a:t>D</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endParaRPr lang="es-CO"/>
                        </a:p>
                      </a:txBody>
                      <a:tcPr>
                        <a:blipFill>
                          <a:blip r:embed="rId2"/>
                          <a:stretch>
                            <a:fillRect l="-282143" t="-108197" r="-567143" b="-224590"/>
                          </a:stretch>
                        </a:blipFill>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 </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SET (Almacena un 1)</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ES" dirty="0"/>
                            <a:t>RESET (Almacena un 0) </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bl>
              </a:graphicData>
            </a:graphic>
          </p:graphicFrame>
        </mc:Fallback>
      </mc:AlternateContent>
      <p:pic>
        <p:nvPicPr>
          <p:cNvPr id="7" name="Imagen 6">
            <a:extLst>
              <a:ext uri="{FF2B5EF4-FFF2-40B4-BE49-F238E27FC236}">
                <a16:creationId xmlns:a16="http://schemas.microsoft.com/office/drawing/2014/main" id="{0E8CC763-2C95-471B-B006-BF2962E698C8}"/>
              </a:ext>
            </a:extLst>
          </p:cNvPr>
          <p:cNvPicPr>
            <a:picLocks noChangeAspect="1"/>
          </p:cNvPicPr>
          <p:nvPr/>
        </p:nvPicPr>
        <p:blipFill>
          <a:blip r:embed="rId3"/>
          <a:stretch>
            <a:fillRect/>
          </a:stretch>
        </p:blipFill>
        <p:spPr>
          <a:xfrm>
            <a:off x="6545846" y="2198140"/>
            <a:ext cx="3343275" cy="2228850"/>
          </a:xfrm>
          <a:prstGeom prst="rect">
            <a:avLst/>
          </a:prstGeom>
        </p:spPr>
      </p:pic>
      <p:pic>
        <p:nvPicPr>
          <p:cNvPr id="8" name="Imagen 7">
            <a:extLst>
              <a:ext uri="{FF2B5EF4-FFF2-40B4-BE49-F238E27FC236}">
                <a16:creationId xmlns:a16="http://schemas.microsoft.com/office/drawing/2014/main" id="{3AA614E4-6A6C-4E71-8953-3550DE3EF7DD}"/>
              </a:ext>
            </a:extLst>
          </p:cNvPr>
          <p:cNvPicPr>
            <a:picLocks noChangeAspect="1"/>
          </p:cNvPicPr>
          <p:nvPr/>
        </p:nvPicPr>
        <p:blipFill>
          <a:blip r:embed="rId4"/>
          <a:stretch>
            <a:fillRect/>
          </a:stretch>
        </p:blipFill>
        <p:spPr>
          <a:xfrm>
            <a:off x="2029505" y="2296164"/>
            <a:ext cx="2914268" cy="2301347"/>
          </a:xfrm>
          <a:prstGeom prst="rect">
            <a:avLst/>
          </a:prstGeom>
        </p:spPr>
      </p:pic>
    </p:spTree>
    <p:extLst>
      <p:ext uri="{BB962C8B-B14F-4D97-AF65-F5344CB8AC3E}">
        <p14:creationId xmlns:p14="http://schemas.microsoft.com/office/powerpoint/2010/main" val="429196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2064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D ejemplo</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8" y="1591079"/>
            <a:ext cx="10940142" cy="1446550"/>
          </a:xfrm>
          <a:prstGeom prst="rect">
            <a:avLst/>
          </a:prstGeom>
          <a:noFill/>
        </p:spPr>
        <p:txBody>
          <a:bodyPr wrap="square">
            <a:spAutoFit/>
          </a:bodyPr>
          <a:lstStyle/>
          <a:p>
            <a:pPr algn="just"/>
            <a:r>
              <a:rPr lang="es-ES" sz="2800" dirty="0"/>
              <a:t>Dadas las formas de onda de la Figura para la entrada D y el reloj, determinar la onda de salida Q si el </a:t>
            </a:r>
            <a:r>
              <a:rPr lang="es-ES" sz="2800" dirty="0" err="1"/>
              <a:t>flip-flop</a:t>
            </a:r>
            <a:r>
              <a:rPr lang="es-ES" sz="2800" dirty="0"/>
              <a:t> parte del estado RESET.</a:t>
            </a:r>
          </a:p>
          <a:p>
            <a:pPr algn="just"/>
            <a:endParaRPr lang="es-ES" sz="3200" dirty="0"/>
          </a:p>
        </p:txBody>
      </p:sp>
      <p:pic>
        <p:nvPicPr>
          <p:cNvPr id="9" name="Imagen 8">
            <a:extLst>
              <a:ext uri="{FF2B5EF4-FFF2-40B4-BE49-F238E27FC236}">
                <a16:creationId xmlns:a16="http://schemas.microsoft.com/office/drawing/2014/main" id="{53E29E19-280C-4B76-8AF0-6D39CDE81B68}"/>
              </a:ext>
            </a:extLst>
          </p:cNvPr>
          <p:cNvPicPr>
            <a:picLocks noChangeAspect="1"/>
          </p:cNvPicPr>
          <p:nvPr/>
        </p:nvPicPr>
        <p:blipFill>
          <a:blip r:embed="rId2"/>
          <a:stretch>
            <a:fillRect/>
          </a:stretch>
        </p:blipFill>
        <p:spPr>
          <a:xfrm>
            <a:off x="1886532" y="2878237"/>
            <a:ext cx="8876544" cy="3044301"/>
          </a:xfrm>
          <a:prstGeom prst="rect">
            <a:avLst/>
          </a:prstGeom>
        </p:spPr>
      </p:pic>
    </p:spTree>
    <p:extLst>
      <p:ext uri="{BB962C8B-B14F-4D97-AF65-F5344CB8AC3E}">
        <p14:creationId xmlns:p14="http://schemas.microsoft.com/office/powerpoint/2010/main" val="3932012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2064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J-K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471910"/>
            <a:ext cx="10940142" cy="5386090"/>
          </a:xfrm>
          <a:prstGeom prst="rect">
            <a:avLst/>
          </a:prstGeom>
          <a:noFill/>
        </p:spPr>
        <p:txBody>
          <a:bodyPr wrap="square">
            <a:spAutoFit/>
          </a:bodyPr>
          <a:lstStyle/>
          <a:p>
            <a:pPr algn="just"/>
            <a:r>
              <a:rPr lang="es-ES" sz="2600" dirty="0"/>
              <a:t>El </a:t>
            </a:r>
            <a:r>
              <a:rPr lang="es-ES" sz="2600" dirty="0" err="1"/>
              <a:t>flip-flop</a:t>
            </a:r>
            <a:r>
              <a:rPr lang="es-ES" sz="2600" dirty="0"/>
              <a:t> J-K es versátil y es uno de los tipos de </a:t>
            </a:r>
            <a:r>
              <a:rPr lang="es-ES" sz="2600" dirty="0" err="1"/>
              <a:t>flip-flop</a:t>
            </a:r>
            <a:r>
              <a:rPr lang="es-ES" sz="2600" dirty="0"/>
              <a:t> más ampliamente utilizado. El funcionamiento del </a:t>
            </a:r>
            <a:r>
              <a:rPr lang="es-ES" sz="2600" dirty="0" err="1"/>
              <a:t>flip-flop</a:t>
            </a:r>
            <a:r>
              <a:rPr lang="es-ES" sz="2600" dirty="0"/>
              <a:t> J-K es idéntico al del </a:t>
            </a:r>
            <a:r>
              <a:rPr lang="es-ES" sz="2600" dirty="0" err="1"/>
              <a:t>flip-flop</a:t>
            </a:r>
            <a:r>
              <a:rPr lang="es-ES" sz="2600" dirty="0"/>
              <a:t> S-R en las condiciones de operación SET, RESET y de permanencia de estado (no cambio). La diferencia está en que el </a:t>
            </a:r>
            <a:r>
              <a:rPr lang="es-ES" sz="2600" dirty="0" err="1"/>
              <a:t>flip-flop</a:t>
            </a:r>
            <a:r>
              <a:rPr lang="es-ES" sz="2600" dirty="0"/>
              <a:t> J-K no tiene condiciones no válidas como ocurre en el S-R.</a:t>
            </a:r>
          </a:p>
          <a:p>
            <a:pPr algn="just"/>
            <a:endParaRPr lang="es-ES" sz="2600" dirty="0"/>
          </a:p>
          <a:p>
            <a:pPr algn="just"/>
            <a:r>
              <a:rPr lang="es-ES" sz="2600" dirty="0"/>
              <a:t>Como puede ver, en cada pico sucesivo de reloj, el </a:t>
            </a:r>
            <a:r>
              <a:rPr lang="es-ES" sz="2600" dirty="0" err="1"/>
              <a:t>flip-flop</a:t>
            </a:r>
            <a:r>
              <a:rPr lang="es-ES" sz="2600" dirty="0"/>
              <a:t> cambia a su estado opuesto. A este modo de funcionamiento se le denomina modo de basculación (</a:t>
            </a:r>
            <a:r>
              <a:rPr lang="es-ES" sz="2600" dirty="0" err="1"/>
              <a:t>toggle</a:t>
            </a:r>
            <a:r>
              <a:rPr lang="es-ES" sz="2600" dirty="0"/>
              <a:t>). </a:t>
            </a:r>
          </a:p>
          <a:p>
            <a:pPr algn="just"/>
            <a:endParaRPr lang="es-ES" sz="2600" dirty="0"/>
          </a:p>
          <a:p>
            <a:pPr algn="just"/>
            <a:r>
              <a:rPr lang="es-ES" sz="2600" dirty="0"/>
              <a:t>Un </a:t>
            </a:r>
            <a:r>
              <a:rPr lang="es-ES" sz="2600" dirty="0" err="1"/>
              <a:t>flip-flop</a:t>
            </a:r>
            <a:r>
              <a:rPr lang="es-ES" sz="2600" dirty="0"/>
              <a:t> J-K conectado en el modo de basculación en ocasiones se denomina </a:t>
            </a:r>
            <a:r>
              <a:rPr lang="es-ES" sz="2600" dirty="0" err="1"/>
              <a:t>flip-flop</a:t>
            </a:r>
            <a:r>
              <a:rPr lang="es-ES" sz="2600" dirty="0"/>
              <a:t> T.</a:t>
            </a:r>
          </a:p>
          <a:p>
            <a:pPr algn="just"/>
            <a:endParaRPr lang="es-ES" sz="3200" dirty="0"/>
          </a:p>
        </p:txBody>
      </p:sp>
    </p:spTree>
    <p:extLst>
      <p:ext uri="{BB962C8B-B14F-4D97-AF65-F5344CB8AC3E}">
        <p14:creationId xmlns:p14="http://schemas.microsoft.com/office/powerpoint/2010/main" val="584675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2064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J-K </a:t>
            </a:r>
          </a:p>
        </p:txBody>
      </p:sp>
      <mc:AlternateContent xmlns:mc="http://schemas.openxmlformats.org/markup-compatibility/2006" xmlns:a14="http://schemas.microsoft.com/office/drawing/2010/main">
        <mc:Choice Requires="a14">
          <p:graphicFrame>
            <p:nvGraphicFramePr>
              <p:cNvPr id="4" name="Tabla 7">
                <a:extLst>
                  <a:ext uri="{FF2B5EF4-FFF2-40B4-BE49-F238E27FC236}">
                    <a16:creationId xmlns:a16="http://schemas.microsoft.com/office/drawing/2014/main" id="{F50FB670-3F99-4D93-837D-A28355F3A13B}"/>
                  </a:ext>
                </a:extLst>
              </p:cNvPr>
              <p:cNvGraphicFramePr>
                <a:graphicFrameLocks noGrp="1"/>
              </p:cNvGraphicFramePr>
              <p:nvPr>
                <p:extLst>
                  <p:ext uri="{D42A27DB-BD31-4B8C-83A1-F6EECF244321}">
                    <p14:modId xmlns:p14="http://schemas.microsoft.com/office/powerpoint/2010/main" val="337562421"/>
                  </p:ext>
                </p:extLst>
              </p:nvPr>
            </p:nvGraphicFramePr>
            <p:xfrm>
              <a:off x="1840621" y="4218728"/>
              <a:ext cx="9043170" cy="2224949"/>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3">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CLK</a:t>
                          </a:r>
                          <a:endParaRPr lang="es-CO" dirty="0">
                            <a:latin typeface="Trebuchet MS" panose="020B0603020202020204" pitchFamily="34" charset="0"/>
                          </a:endParaRPr>
                        </a:p>
                      </a:txBody>
                      <a:tcPr/>
                    </a:tc>
                    <a:tc>
                      <a:txBody>
                        <a:bodyPr/>
                        <a:lstStyle/>
                        <a:p>
                          <a:pPr algn="ctr"/>
                          <a:r>
                            <a:rPr lang="es-ES" dirty="0"/>
                            <a:t>J</a:t>
                          </a:r>
                          <a:endParaRPr lang="es-CO" dirty="0">
                            <a:latin typeface="Trebuchet MS" panose="020B0603020202020204" pitchFamily="34" charset="0"/>
                          </a:endParaRPr>
                        </a:p>
                      </a:txBody>
                      <a:tcPr/>
                    </a:tc>
                    <a:tc>
                      <a:txBody>
                        <a:bodyPr/>
                        <a:lstStyle/>
                        <a:p>
                          <a:pPr algn="ctr"/>
                          <a:r>
                            <a:rPr lang="es-ES" dirty="0"/>
                            <a:t>K</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e>
                                </m:acc>
                              </m:oMath>
                            </m:oMathPara>
                          </a14:m>
                          <a:endParaRPr lang="es-CO" i="0" dirty="0">
                            <a:latin typeface="Trebuchet MS" panose="020B0603020202020204" pitchFamily="34" charset="0"/>
                          </a:endParaRPr>
                        </a:p>
                      </a:txBody>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749">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Q0</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r>
                                      <a:rPr lang="es-ES" b="0" smtClean="0">
                                        <a:latin typeface="Cambria Math" panose="02040503050406030204" pitchFamily="18" charset="0"/>
                                      </a:rPr>
                                      <m:t>0</m:t>
                                    </m:r>
                                  </m:e>
                                </m:acc>
                              </m:oMath>
                            </m:oMathPara>
                          </a14:m>
                          <a:endParaRPr lang="es-CO" dirty="0">
                            <a:latin typeface="Trebuchet MS" panose="020B0603020202020204" pitchFamily="34" charset="0"/>
                          </a:endParaRPr>
                        </a:p>
                      </a:txBody>
                      <a:tcPr/>
                    </a:tc>
                    <a:tc>
                      <a:txBody>
                        <a:bodyPr/>
                        <a:lstStyle/>
                        <a:p>
                          <a:pPr algn="ctr"/>
                          <a:r>
                            <a:rPr lang="es-ES" dirty="0"/>
                            <a:t>El Flip Flop permanece en el estado anterior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Flip Flop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Flip Flop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s-CO" i="1" smtClean="0">
                                        <a:latin typeface="Cambria Math" panose="02040503050406030204" pitchFamily="18" charset="0"/>
                                      </a:rPr>
                                    </m:ctrlPr>
                                  </m:accPr>
                                  <m:e>
                                    <m:r>
                                      <m:rPr>
                                        <m:sty m:val="p"/>
                                      </m:rPr>
                                      <a:rPr lang="es-ES" b="0" smtClean="0">
                                        <a:latin typeface="Cambria Math" panose="02040503050406030204" pitchFamily="18" charset="0"/>
                                      </a:rPr>
                                      <m:t>Q</m:t>
                                    </m:r>
                                    <m:r>
                                      <a:rPr lang="es-ES" b="0" smtClean="0">
                                        <a:latin typeface="Cambria Math" panose="02040503050406030204" pitchFamily="18" charset="0"/>
                                      </a:rPr>
                                      <m:t>0</m:t>
                                    </m:r>
                                  </m:e>
                                </m:acc>
                              </m:oMath>
                            </m:oMathPara>
                          </a14:m>
                          <a:endParaRPr lang="es-CO" dirty="0">
                            <a:latin typeface="Trebuchet MS" panose="020B0603020202020204" pitchFamily="34" charset="0"/>
                          </a:endParaRPr>
                        </a:p>
                      </a:txBody>
                      <a:tcPr/>
                    </a:tc>
                    <a:tc>
                      <a:txBody>
                        <a:bodyPr/>
                        <a:lstStyle/>
                        <a:p>
                          <a:pPr algn="ctr"/>
                          <a:r>
                            <a:rPr lang="es-ES" dirty="0"/>
                            <a:t>Q0</a:t>
                          </a:r>
                          <a:endParaRPr lang="es-CO" dirty="0">
                            <a:latin typeface="Trebuchet MS" panose="020B0603020202020204" pitchFamily="34" charset="0"/>
                          </a:endParaRPr>
                        </a:p>
                      </a:txBody>
                      <a:tcPr/>
                    </a:tc>
                    <a:tc>
                      <a:txBody>
                        <a:bodyPr/>
                        <a:lstStyle/>
                        <a:p>
                          <a:pPr algn="ctr"/>
                          <a:r>
                            <a:rPr lang="es-ES" dirty="0"/>
                            <a:t>Basculación </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Choice>
        <mc:Fallback xmlns="">
          <p:graphicFrame>
            <p:nvGraphicFramePr>
              <p:cNvPr id="4" name="Tabla 7">
                <a:extLst>
                  <a:ext uri="{FF2B5EF4-FFF2-40B4-BE49-F238E27FC236}">
                    <a16:creationId xmlns:a16="http://schemas.microsoft.com/office/drawing/2014/main" id="{F50FB670-3F99-4D93-837D-A28355F3A13B}"/>
                  </a:ext>
                </a:extLst>
              </p:cNvPr>
              <p:cNvGraphicFramePr>
                <a:graphicFrameLocks noGrp="1"/>
              </p:cNvGraphicFramePr>
              <p:nvPr>
                <p:extLst>
                  <p:ext uri="{D42A27DB-BD31-4B8C-83A1-F6EECF244321}">
                    <p14:modId xmlns:p14="http://schemas.microsoft.com/office/powerpoint/2010/main" val="337562421"/>
                  </p:ext>
                </p:extLst>
              </p:nvPr>
            </p:nvGraphicFramePr>
            <p:xfrm>
              <a:off x="1840621" y="4218728"/>
              <a:ext cx="9043170" cy="2224949"/>
            </p:xfrm>
            <a:graphic>
              <a:graphicData uri="http://schemas.openxmlformats.org/drawingml/2006/table">
                <a:tbl>
                  <a:tblPr firstRow="1" bandRow="1">
                    <a:tableStyleId>{7DF18680-E054-41AD-8BC1-D1AEF772440D}</a:tableStyleId>
                  </a:tblPr>
                  <a:tblGrid>
                    <a:gridCol w="781406">
                      <a:extLst>
                        <a:ext uri="{9D8B030D-6E8A-4147-A177-3AD203B41FA5}">
                          <a16:colId xmlns:a16="http://schemas.microsoft.com/office/drawing/2014/main" val="2117380508"/>
                        </a:ext>
                      </a:extLst>
                    </a:gridCol>
                    <a:gridCol w="781406">
                      <a:extLst>
                        <a:ext uri="{9D8B030D-6E8A-4147-A177-3AD203B41FA5}">
                          <a16:colId xmlns:a16="http://schemas.microsoft.com/office/drawing/2014/main" val="916378786"/>
                        </a:ext>
                      </a:extLst>
                    </a:gridCol>
                    <a:gridCol w="798667">
                      <a:extLst>
                        <a:ext uri="{9D8B030D-6E8A-4147-A177-3AD203B41FA5}">
                          <a16:colId xmlns:a16="http://schemas.microsoft.com/office/drawing/2014/main" val="248223099"/>
                        </a:ext>
                      </a:extLst>
                    </a:gridCol>
                    <a:gridCol w="1018991">
                      <a:extLst>
                        <a:ext uri="{9D8B030D-6E8A-4147-A177-3AD203B41FA5}">
                          <a16:colId xmlns:a16="http://schemas.microsoft.com/office/drawing/2014/main" val="2646991938"/>
                        </a:ext>
                      </a:extLst>
                    </a:gridCol>
                    <a:gridCol w="853748">
                      <a:extLst>
                        <a:ext uri="{9D8B030D-6E8A-4147-A177-3AD203B41FA5}">
                          <a16:colId xmlns:a16="http://schemas.microsoft.com/office/drawing/2014/main" val="3365415532"/>
                        </a:ext>
                      </a:extLst>
                    </a:gridCol>
                    <a:gridCol w="4808952">
                      <a:extLst>
                        <a:ext uri="{9D8B030D-6E8A-4147-A177-3AD203B41FA5}">
                          <a16:colId xmlns:a16="http://schemas.microsoft.com/office/drawing/2014/main" val="3871674743"/>
                        </a:ext>
                      </a:extLst>
                    </a:gridCol>
                  </a:tblGrid>
                  <a:tr h="370840">
                    <a:tc gridSpan="3">
                      <a:txBody>
                        <a:bodyPr/>
                        <a:lstStyle/>
                        <a:p>
                          <a:pPr algn="ctr"/>
                          <a:r>
                            <a:rPr lang="es-ES" dirty="0"/>
                            <a:t>Entradas </a:t>
                          </a:r>
                          <a:endParaRPr lang="es-CO" dirty="0">
                            <a:latin typeface="Trebuchet MS" panose="020B0603020202020204" pitchFamily="34" charset="0"/>
                          </a:endParaRPr>
                        </a:p>
                      </a:txBody>
                      <a:tcPr/>
                    </a:tc>
                    <a:tc hMerge="1">
                      <a:txBody>
                        <a:bodyPr/>
                        <a:lstStyle/>
                        <a:p>
                          <a:pPr algn="ctr"/>
                          <a:r>
                            <a:rPr lang="es-ES" dirty="0">
                              <a:latin typeface="Trebuchet MS" panose="020B0603020202020204" pitchFamily="34" charset="0"/>
                            </a:rPr>
                            <a:t>Entradas </a:t>
                          </a:r>
                          <a:endParaRPr lang="es-CO" dirty="0">
                            <a:latin typeface="Trebuchet MS" panose="020B0603020202020204" pitchFamily="34" charset="0"/>
                          </a:endParaRPr>
                        </a:p>
                      </a:txBody>
                      <a:tcPr/>
                    </a:tc>
                    <a:tc hMerge="1">
                      <a:txBody>
                        <a:bodyPr/>
                        <a:lstStyle/>
                        <a:p>
                          <a:endParaRPr lang="es-CO" dirty="0"/>
                        </a:p>
                      </a:txBody>
                      <a:tcPr/>
                    </a:tc>
                    <a:tc gridSpan="2">
                      <a:txBody>
                        <a:bodyPr/>
                        <a:lstStyle/>
                        <a:p>
                          <a:pPr algn="ctr"/>
                          <a:r>
                            <a:rPr lang="es-ES" dirty="0"/>
                            <a:t>Salidas</a:t>
                          </a:r>
                          <a:endParaRPr lang="es-CO" dirty="0">
                            <a:latin typeface="Trebuchet MS" panose="020B0603020202020204" pitchFamily="34" charset="0"/>
                          </a:endParaRPr>
                        </a:p>
                      </a:txBody>
                      <a:tcPr/>
                    </a:tc>
                    <a:tc hMerge="1">
                      <a:txBody>
                        <a:bodyPr/>
                        <a:lstStyle/>
                        <a:p>
                          <a:endParaRPr lang="es-CO" dirty="0"/>
                        </a:p>
                      </a:txBody>
                      <a:tcPr/>
                    </a:tc>
                    <a:tc rowSpan="2">
                      <a:txBody>
                        <a:bodyPr/>
                        <a:lstStyle/>
                        <a:p>
                          <a:pPr algn="ctr"/>
                          <a:r>
                            <a:rPr lang="es-ES" dirty="0"/>
                            <a:t>Comentarios </a:t>
                          </a:r>
                          <a:endParaRPr lang="es-CO" dirty="0">
                            <a:latin typeface="Trebuchet MS" panose="020B0603020202020204" pitchFamily="34" charset="0"/>
                          </a:endParaRPr>
                        </a:p>
                      </a:txBody>
                      <a:tcPr anchor="ctr"/>
                    </a:tc>
                    <a:extLst>
                      <a:ext uri="{0D108BD9-81ED-4DB2-BD59-A6C34878D82A}">
                        <a16:rowId xmlns:a16="http://schemas.microsoft.com/office/drawing/2014/main" val="3772541064"/>
                      </a:ext>
                    </a:extLst>
                  </a:tr>
                  <a:tr h="370840">
                    <a:tc>
                      <a:txBody>
                        <a:bodyPr/>
                        <a:lstStyle/>
                        <a:p>
                          <a:pPr algn="ctr"/>
                          <a:r>
                            <a:rPr lang="es-ES" dirty="0"/>
                            <a:t>CLK</a:t>
                          </a:r>
                          <a:endParaRPr lang="es-CO" dirty="0">
                            <a:latin typeface="Trebuchet MS" panose="020B0603020202020204" pitchFamily="34" charset="0"/>
                          </a:endParaRPr>
                        </a:p>
                      </a:txBody>
                      <a:tcPr/>
                    </a:tc>
                    <a:tc>
                      <a:txBody>
                        <a:bodyPr/>
                        <a:lstStyle/>
                        <a:p>
                          <a:pPr algn="ctr"/>
                          <a:r>
                            <a:rPr lang="es-ES" dirty="0"/>
                            <a:t>J</a:t>
                          </a:r>
                          <a:endParaRPr lang="es-CO" dirty="0">
                            <a:latin typeface="Trebuchet MS" panose="020B0603020202020204" pitchFamily="34" charset="0"/>
                          </a:endParaRPr>
                        </a:p>
                      </a:txBody>
                      <a:tcPr/>
                    </a:tc>
                    <a:tc>
                      <a:txBody>
                        <a:bodyPr/>
                        <a:lstStyle/>
                        <a:p>
                          <a:pPr algn="ctr"/>
                          <a:r>
                            <a:rPr lang="es-ES" dirty="0"/>
                            <a:t>K</a:t>
                          </a:r>
                          <a:endParaRPr lang="es-CO" dirty="0">
                            <a:latin typeface="Trebuchet MS" panose="020B0603020202020204" pitchFamily="34" charset="0"/>
                          </a:endParaRPr>
                        </a:p>
                      </a:txBody>
                      <a:tcPr/>
                    </a:tc>
                    <a:tc>
                      <a:txBody>
                        <a:bodyPr/>
                        <a:lstStyle/>
                        <a:p>
                          <a:pPr algn="ctr"/>
                          <a:r>
                            <a:rPr lang="es-ES" dirty="0"/>
                            <a:t>Q</a:t>
                          </a:r>
                          <a:endParaRPr lang="es-CO" dirty="0">
                            <a:latin typeface="Trebuchet MS" panose="020B0603020202020204" pitchFamily="34" charset="0"/>
                          </a:endParaRPr>
                        </a:p>
                      </a:txBody>
                      <a:tcPr/>
                    </a:tc>
                    <a:tc>
                      <a:txBody>
                        <a:bodyPr/>
                        <a:lstStyle/>
                        <a:p>
                          <a:endParaRPr lang="es-CO"/>
                        </a:p>
                      </a:txBody>
                      <a:tcPr>
                        <a:blipFill>
                          <a:blip r:embed="rId2"/>
                          <a:stretch>
                            <a:fillRect l="-397143" t="-108197" r="-567143" b="-422951"/>
                          </a:stretch>
                        </a:blipFill>
                      </a:tcPr>
                    </a:tc>
                    <a:tc vMerge="1">
                      <a:txBody>
                        <a:bodyPr/>
                        <a:lstStyle/>
                        <a:p>
                          <a:pPr algn="ctr"/>
                          <a:endParaRPr lang="es-CO" dirty="0">
                            <a:latin typeface="Trebuchet MS" panose="020B0603020202020204" pitchFamily="34" charset="0"/>
                          </a:endParaRPr>
                        </a:p>
                      </a:txBody>
                      <a:tcPr/>
                    </a:tc>
                    <a:extLst>
                      <a:ext uri="{0D108BD9-81ED-4DB2-BD59-A6C34878D82A}">
                        <a16:rowId xmlns:a16="http://schemas.microsoft.com/office/drawing/2014/main" val="638287107"/>
                      </a:ext>
                    </a:extLst>
                  </a:tr>
                  <a:tr h="370749">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Q0</a:t>
                          </a:r>
                          <a:endParaRPr lang="es-CO" dirty="0">
                            <a:latin typeface="Trebuchet MS" panose="020B0603020202020204" pitchFamily="34" charset="0"/>
                          </a:endParaRPr>
                        </a:p>
                      </a:txBody>
                      <a:tcPr/>
                    </a:tc>
                    <a:tc>
                      <a:txBody>
                        <a:bodyPr/>
                        <a:lstStyle/>
                        <a:p>
                          <a:endParaRPr lang="es-CO"/>
                        </a:p>
                      </a:txBody>
                      <a:tcPr>
                        <a:blipFill>
                          <a:blip r:embed="rId2"/>
                          <a:stretch>
                            <a:fillRect l="-397143" t="-208197" r="-567143" b="-322951"/>
                          </a:stretch>
                        </a:blipFill>
                      </a:tcPr>
                    </a:tc>
                    <a:tc>
                      <a:txBody>
                        <a:bodyPr/>
                        <a:lstStyle/>
                        <a:p>
                          <a:pPr algn="ctr"/>
                          <a:r>
                            <a:rPr lang="es-ES" dirty="0"/>
                            <a:t>El Flip Flop permanece en el estado anterior </a:t>
                          </a:r>
                          <a:endParaRPr lang="es-CO" dirty="0">
                            <a:latin typeface="Trebuchet MS" panose="020B0603020202020204" pitchFamily="34" charset="0"/>
                          </a:endParaRPr>
                        </a:p>
                      </a:txBody>
                      <a:tcPr/>
                    </a:tc>
                    <a:extLst>
                      <a:ext uri="{0D108BD9-81ED-4DB2-BD59-A6C34878D82A}">
                        <a16:rowId xmlns:a16="http://schemas.microsoft.com/office/drawing/2014/main" val="3131094487"/>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El Flip Flop se pone en RESET= 0</a:t>
                          </a:r>
                          <a:endParaRPr lang="es-CO" dirty="0">
                            <a:latin typeface="Trebuchet MS" panose="020B0603020202020204" pitchFamily="34" charset="0"/>
                          </a:endParaRPr>
                        </a:p>
                      </a:txBody>
                      <a:tcPr/>
                    </a:tc>
                    <a:extLst>
                      <a:ext uri="{0D108BD9-81ED-4DB2-BD59-A6C34878D82A}">
                        <a16:rowId xmlns:a16="http://schemas.microsoft.com/office/drawing/2014/main" val="794530471"/>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1</a:t>
                          </a:r>
                          <a:endParaRPr lang="es-CO" dirty="0">
                            <a:latin typeface="Trebuchet MS" panose="020B0603020202020204" pitchFamily="34" charset="0"/>
                          </a:endParaRPr>
                        </a:p>
                      </a:txBody>
                      <a:tcPr/>
                    </a:tc>
                    <a:tc>
                      <a:txBody>
                        <a:bodyPr/>
                        <a:lstStyle/>
                        <a:p>
                          <a:pPr algn="ctr"/>
                          <a:r>
                            <a:rPr lang="es-ES" dirty="0"/>
                            <a:t>0</a:t>
                          </a:r>
                          <a:endParaRPr lang="es-CO" dirty="0">
                            <a:latin typeface="Trebuchet MS" panose="020B0603020202020204" pitchFamily="34" charset="0"/>
                          </a:endParaRPr>
                        </a:p>
                      </a:txBody>
                      <a:tcPr/>
                    </a:tc>
                    <a:tc>
                      <a:txBody>
                        <a:bodyPr/>
                        <a:lstStyle/>
                        <a:p>
                          <a:pPr algn="ctr"/>
                          <a:r>
                            <a:rPr lang="es-ES" dirty="0"/>
                            <a:t>El Flip Flop se pone en SET=1 </a:t>
                          </a:r>
                          <a:endParaRPr lang="es-CO" dirty="0">
                            <a:latin typeface="Trebuchet MS" panose="020B0603020202020204" pitchFamily="34" charset="0"/>
                          </a:endParaRPr>
                        </a:p>
                      </a:txBody>
                      <a:tcPr/>
                    </a:tc>
                    <a:extLst>
                      <a:ext uri="{0D108BD9-81ED-4DB2-BD59-A6C34878D82A}">
                        <a16:rowId xmlns:a16="http://schemas.microsoft.com/office/drawing/2014/main" val="1292290538"/>
                      </a:ext>
                    </a:extLst>
                  </a:tr>
                  <a:tr h="370840">
                    <a:tc>
                      <a:txBody>
                        <a:bodyPr/>
                        <a:lstStyle/>
                        <a:p>
                          <a:pPr algn="ct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pPr algn="ctr"/>
                          <a:r>
                            <a:rPr lang="es-ES" dirty="0"/>
                            <a:t>X</a:t>
                          </a:r>
                          <a:endParaRPr lang="es-CO" dirty="0">
                            <a:latin typeface="Trebuchet MS" panose="020B0603020202020204" pitchFamily="34" charset="0"/>
                          </a:endParaRPr>
                        </a:p>
                      </a:txBody>
                      <a:tcPr/>
                    </a:tc>
                    <a:tc>
                      <a:txBody>
                        <a:bodyPr/>
                        <a:lstStyle/>
                        <a:p>
                          <a:endParaRPr lang="es-CO"/>
                        </a:p>
                      </a:txBody>
                      <a:tcPr>
                        <a:blipFill>
                          <a:blip r:embed="rId2"/>
                          <a:stretch>
                            <a:fillRect l="-232934" t="-508197" r="-559281" b="-22951"/>
                          </a:stretch>
                        </a:blipFill>
                      </a:tcPr>
                    </a:tc>
                    <a:tc>
                      <a:txBody>
                        <a:bodyPr/>
                        <a:lstStyle/>
                        <a:p>
                          <a:pPr algn="ctr"/>
                          <a:r>
                            <a:rPr lang="es-ES" dirty="0"/>
                            <a:t>Q0</a:t>
                          </a:r>
                          <a:endParaRPr lang="es-CO" dirty="0">
                            <a:latin typeface="Trebuchet MS" panose="020B0603020202020204" pitchFamily="34" charset="0"/>
                          </a:endParaRPr>
                        </a:p>
                      </a:txBody>
                      <a:tcPr/>
                    </a:tc>
                    <a:tc>
                      <a:txBody>
                        <a:bodyPr/>
                        <a:lstStyle/>
                        <a:p>
                          <a:pPr algn="ctr"/>
                          <a:r>
                            <a:rPr lang="es-ES" dirty="0"/>
                            <a:t>Basculación </a:t>
                          </a:r>
                          <a:endParaRPr lang="es-CO" dirty="0">
                            <a:latin typeface="Trebuchet MS" panose="020B0603020202020204" pitchFamily="34" charset="0"/>
                          </a:endParaRPr>
                        </a:p>
                      </a:txBody>
                      <a:tcPr/>
                    </a:tc>
                    <a:extLst>
                      <a:ext uri="{0D108BD9-81ED-4DB2-BD59-A6C34878D82A}">
                        <a16:rowId xmlns:a16="http://schemas.microsoft.com/office/drawing/2014/main" val="2235933513"/>
                      </a:ext>
                    </a:extLst>
                  </a:tr>
                </a:tbl>
              </a:graphicData>
            </a:graphic>
          </p:graphicFrame>
        </mc:Fallback>
      </mc:AlternateContent>
      <p:pic>
        <p:nvPicPr>
          <p:cNvPr id="6" name="Imagen 5">
            <a:extLst>
              <a:ext uri="{FF2B5EF4-FFF2-40B4-BE49-F238E27FC236}">
                <a16:creationId xmlns:a16="http://schemas.microsoft.com/office/drawing/2014/main" id="{C41891DB-3C96-4B23-AAB4-1F613A5CEA98}"/>
              </a:ext>
            </a:extLst>
          </p:cNvPr>
          <p:cNvPicPr>
            <a:picLocks noChangeAspect="1"/>
          </p:cNvPicPr>
          <p:nvPr/>
        </p:nvPicPr>
        <p:blipFill rotWithShape="1">
          <a:blip r:embed="rId3"/>
          <a:srcRect t="11115" b="6571"/>
          <a:stretch/>
        </p:blipFill>
        <p:spPr>
          <a:xfrm>
            <a:off x="4135335" y="1556359"/>
            <a:ext cx="3442293" cy="2224949"/>
          </a:xfrm>
          <a:prstGeom prst="rect">
            <a:avLst/>
          </a:prstGeom>
        </p:spPr>
      </p:pic>
    </p:spTree>
    <p:extLst>
      <p:ext uri="{BB962C8B-B14F-4D97-AF65-F5344CB8AC3E}">
        <p14:creationId xmlns:p14="http://schemas.microsoft.com/office/powerpoint/2010/main" val="3508404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2064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J-K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96431" y="1482303"/>
            <a:ext cx="11417249"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Las formas de onda de entrada de la Figura se aplican a las entradas </a:t>
            </a:r>
            <a:r>
              <a:rPr kumimoji="0" lang="es-ES" sz="2400" b="0" i="1" u="none" strike="noStrike" kern="1200" cap="none" spc="0" normalizeH="0" baseline="0" noProof="0" dirty="0">
                <a:ln>
                  <a:noFill/>
                </a:ln>
                <a:solidFill>
                  <a:prstClr val="black"/>
                </a:solidFill>
                <a:effectLst/>
                <a:uLnTx/>
                <a:uFillTx/>
                <a:ea typeface="+mn-ea"/>
                <a:cs typeface="+mn-cs"/>
              </a:rPr>
              <a:t>J, K </a:t>
            </a:r>
            <a:r>
              <a:rPr kumimoji="0" lang="es-ES" sz="2400" b="0" i="0" u="none" strike="noStrike" kern="1200" cap="none" spc="0" normalizeH="0" baseline="0" noProof="0" dirty="0">
                <a:ln>
                  <a:noFill/>
                </a:ln>
                <a:solidFill>
                  <a:prstClr val="black"/>
                </a:solidFill>
                <a:effectLst/>
                <a:uLnTx/>
                <a:uFillTx/>
                <a:ea typeface="+mn-ea"/>
                <a:cs typeface="+mn-cs"/>
              </a:rPr>
              <a:t>y de reloj, tal y como se muestra. Determinar la salida </a:t>
            </a:r>
            <a:r>
              <a:rPr kumimoji="0" lang="es-ES" sz="2400" b="0" i="1" u="none" strike="noStrike" kern="1200" cap="none" spc="0" normalizeH="0" baseline="0" noProof="0" dirty="0">
                <a:ln>
                  <a:noFill/>
                </a:ln>
                <a:solidFill>
                  <a:prstClr val="black"/>
                </a:solidFill>
                <a:effectLst/>
                <a:uLnTx/>
                <a:uFillTx/>
                <a:ea typeface="+mn-ea"/>
                <a:cs typeface="+mn-cs"/>
              </a:rPr>
              <a:t>Q </a:t>
            </a:r>
            <a:r>
              <a:rPr kumimoji="0" lang="es-ES" sz="2400" b="0" i="0" u="none" strike="noStrike" kern="1200" cap="none" spc="0" normalizeH="0" baseline="0" noProof="0" dirty="0">
                <a:ln>
                  <a:noFill/>
                </a:ln>
                <a:solidFill>
                  <a:prstClr val="black"/>
                </a:solidFill>
                <a:effectLst/>
                <a:uLnTx/>
                <a:uFillTx/>
                <a:ea typeface="+mn-ea"/>
                <a:cs typeface="+mn-cs"/>
              </a:rPr>
              <a:t>suponiendo que el </a:t>
            </a:r>
            <a:r>
              <a:rPr kumimoji="0" lang="es-ES" sz="2400" b="0" i="0" u="none" strike="noStrike" kern="1200" cap="none" spc="0" normalizeH="0" baseline="0" noProof="0" dirty="0" err="1">
                <a:ln>
                  <a:noFill/>
                </a:ln>
                <a:solidFill>
                  <a:prstClr val="black"/>
                </a:solidFill>
                <a:effectLst/>
                <a:uLnTx/>
                <a:uFillTx/>
                <a:ea typeface="+mn-ea"/>
                <a:cs typeface="+mn-cs"/>
              </a:rPr>
              <a:t>flip-flop</a:t>
            </a:r>
            <a:r>
              <a:rPr kumimoji="0" lang="es-ES" sz="2400" b="0" i="0" u="none" strike="noStrike" kern="1200" cap="none" spc="0" normalizeH="0" baseline="0" noProof="0" dirty="0">
                <a:ln>
                  <a:noFill/>
                </a:ln>
                <a:solidFill>
                  <a:prstClr val="black"/>
                </a:solidFill>
                <a:effectLst/>
                <a:uLnTx/>
                <a:uFillTx/>
                <a:ea typeface="+mn-ea"/>
                <a:cs typeface="+mn-cs"/>
              </a:rPr>
              <a:t> se encuentra inicialmente en estado </a:t>
            </a:r>
            <a:r>
              <a:rPr kumimoji="0" lang="es-CO" sz="2400" b="0" i="0" u="none" strike="noStrike" kern="1200" cap="none" spc="0" normalizeH="0" baseline="0" noProof="0" dirty="0">
                <a:ln>
                  <a:noFill/>
                </a:ln>
                <a:solidFill>
                  <a:prstClr val="black"/>
                </a:solidFill>
                <a:effectLst/>
                <a:uLnTx/>
                <a:uFillTx/>
                <a:ea typeface="+mn-ea"/>
                <a:cs typeface="+mn-cs"/>
              </a:rPr>
              <a:t>RESET.</a:t>
            </a:r>
            <a:endParaRPr kumimoji="0" lang="es-CO" sz="3600" b="0" i="0" u="none" strike="noStrike" kern="1200" cap="none" spc="0" normalizeH="0" baseline="0" noProof="0" dirty="0">
              <a:ln>
                <a:noFill/>
              </a:ln>
              <a:solidFill>
                <a:prstClr val="black"/>
              </a:solidFill>
              <a:effectLst/>
              <a:uLnTx/>
              <a:uFillTx/>
              <a:ea typeface="+mn-ea"/>
              <a:cs typeface="+mn-cs"/>
            </a:endParaRPr>
          </a:p>
        </p:txBody>
      </p:sp>
      <p:pic>
        <p:nvPicPr>
          <p:cNvPr id="7" name="Imagen 6">
            <a:extLst>
              <a:ext uri="{FF2B5EF4-FFF2-40B4-BE49-F238E27FC236}">
                <a16:creationId xmlns:a16="http://schemas.microsoft.com/office/drawing/2014/main" id="{CF862895-FDE1-4F26-9664-7A7F66606506}"/>
              </a:ext>
            </a:extLst>
          </p:cNvPr>
          <p:cNvPicPr>
            <a:picLocks noChangeAspect="1"/>
          </p:cNvPicPr>
          <p:nvPr/>
        </p:nvPicPr>
        <p:blipFill>
          <a:blip r:embed="rId2"/>
          <a:stretch>
            <a:fillRect/>
          </a:stretch>
        </p:blipFill>
        <p:spPr>
          <a:xfrm>
            <a:off x="2102716" y="2773423"/>
            <a:ext cx="8433856" cy="3957235"/>
          </a:xfrm>
          <a:prstGeom prst="rect">
            <a:avLst/>
          </a:prstGeom>
        </p:spPr>
      </p:pic>
    </p:spTree>
    <p:extLst>
      <p:ext uri="{BB962C8B-B14F-4D97-AF65-F5344CB8AC3E}">
        <p14:creationId xmlns:p14="http://schemas.microsoft.com/office/powerpoint/2010/main" val="2983751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2064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J-K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91100" y="1388594"/>
            <a:ext cx="7302271" cy="526297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La mayoría de los circuitos integrados </a:t>
            </a:r>
            <a:r>
              <a:rPr kumimoji="0" lang="es-ES" sz="2400" b="0" i="0" u="none" strike="noStrike" kern="1200" cap="none" spc="0" normalizeH="0" baseline="0" noProof="0" dirty="0" err="1">
                <a:ln>
                  <a:noFill/>
                </a:ln>
                <a:solidFill>
                  <a:prstClr val="black"/>
                </a:solidFill>
                <a:effectLst/>
                <a:uLnTx/>
                <a:uFillTx/>
                <a:ea typeface="+mn-ea"/>
                <a:cs typeface="+mn-cs"/>
              </a:rPr>
              <a:t>flip-flops</a:t>
            </a:r>
            <a:r>
              <a:rPr kumimoji="0" lang="es-ES" sz="2400" b="0" i="0" u="none" strike="noStrike" kern="1200" cap="none" spc="0" normalizeH="0" baseline="0" noProof="0" dirty="0">
                <a:ln>
                  <a:noFill/>
                </a:ln>
                <a:solidFill>
                  <a:prstClr val="black"/>
                </a:solidFill>
                <a:effectLst/>
                <a:uLnTx/>
                <a:uFillTx/>
                <a:ea typeface="+mn-ea"/>
                <a:cs typeface="+mn-cs"/>
              </a:rPr>
              <a:t> tienen también entradas asíncronas.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Estas son entradas que pueden variar el estado del </a:t>
            </a:r>
            <a:r>
              <a:rPr kumimoji="0" lang="es-ES" sz="2400" b="0" i="0" u="none" strike="noStrike" kern="1200" cap="none" spc="0" normalizeH="0" baseline="0" noProof="0" dirty="0" err="1">
                <a:ln>
                  <a:noFill/>
                </a:ln>
                <a:solidFill>
                  <a:prstClr val="black"/>
                </a:solidFill>
                <a:effectLst/>
                <a:uLnTx/>
                <a:uFillTx/>
                <a:ea typeface="+mn-ea"/>
                <a:cs typeface="+mn-cs"/>
              </a:rPr>
              <a:t>flip</a:t>
            </a:r>
            <a:r>
              <a:rPr kumimoji="0" lang="es-ES" sz="2400" b="0" i="0" u="none" strike="noStrike" kern="1200" cap="none" spc="0" normalizeH="0" baseline="0" noProof="0" dirty="0">
                <a:ln>
                  <a:noFill/>
                </a:ln>
                <a:solidFill>
                  <a:prstClr val="black"/>
                </a:solidFill>
                <a:effectLst/>
                <a:uLnTx/>
                <a:uFillTx/>
                <a:ea typeface="+mn-ea"/>
                <a:cs typeface="+mn-cs"/>
              </a:rPr>
              <a:t>-flop independientemente del reloj. Generalmente, los fabricantes las denominan de inicialización, </a:t>
            </a:r>
            <a:r>
              <a:rPr kumimoji="0" lang="es-ES" sz="2400" b="0" i="0" u="none" strike="noStrike" kern="1200" cap="none" spc="0" normalizeH="0" baseline="0" noProof="0" dirty="0" err="1">
                <a:ln>
                  <a:noFill/>
                </a:ln>
                <a:solidFill>
                  <a:prstClr val="black"/>
                </a:solidFill>
                <a:effectLst/>
                <a:uLnTx/>
                <a:uFillTx/>
                <a:ea typeface="+mn-ea"/>
                <a:cs typeface="+mn-cs"/>
              </a:rPr>
              <a:t>preset</a:t>
            </a:r>
            <a:r>
              <a:rPr kumimoji="0" lang="es-ES" sz="2400" b="0" i="0" u="none" strike="noStrike" kern="1200" cap="none" spc="0" normalizeH="0" baseline="0" noProof="0" dirty="0">
                <a:ln>
                  <a:noFill/>
                </a:ln>
                <a:solidFill>
                  <a:prstClr val="black"/>
                </a:solidFill>
                <a:effectLst/>
                <a:uLnTx/>
                <a:uFillTx/>
                <a:ea typeface="+mn-ea"/>
                <a:cs typeface="+mn-cs"/>
              </a:rPr>
              <a:t>, (PRE) y borrado, </a:t>
            </a:r>
            <a:r>
              <a:rPr kumimoji="0" lang="es-ES" sz="2400" b="0" i="0" u="none" strike="noStrike" kern="1200" cap="none" spc="0" normalizeH="0" baseline="0" noProof="0" dirty="0" err="1">
                <a:ln>
                  <a:noFill/>
                </a:ln>
                <a:solidFill>
                  <a:prstClr val="black"/>
                </a:solidFill>
                <a:effectLst/>
                <a:uLnTx/>
                <a:uFillTx/>
                <a:ea typeface="+mn-ea"/>
                <a:cs typeface="+mn-cs"/>
              </a:rPr>
              <a:t>clear</a:t>
            </a:r>
            <a:r>
              <a:rPr kumimoji="0" lang="es-ES" sz="2400" b="0" i="0" u="none" strike="noStrike" kern="1200" cap="none" spc="0" normalizeH="0" baseline="0" noProof="0" dirty="0">
                <a:ln>
                  <a:noFill/>
                </a:ln>
                <a:solidFill>
                  <a:prstClr val="black"/>
                </a:solidFill>
                <a:effectLst/>
                <a:uLnTx/>
                <a:uFillTx/>
                <a:ea typeface="+mn-ea"/>
                <a:cs typeface="+mn-cs"/>
              </a:rPr>
              <a:t>, (CLR), o de activación directa (SD, </a:t>
            </a:r>
            <a:r>
              <a:rPr kumimoji="0" lang="es-ES" sz="2400" b="0" i="0" u="none" strike="noStrike" kern="1200" cap="none" spc="0" normalizeH="0" baseline="0" noProof="0" dirty="0" err="1">
                <a:ln>
                  <a:noFill/>
                </a:ln>
                <a:solidFill>
                  <a:prstClr val="black"/>
                </a:solidFill>
                <a:effectLst/>
                <a:uLnTx/>
                <a:uFillTx/>
                <a:ea typeface="+mn-ea"/>
                <a:cs typeface="+mn-cs"/>
              </a:rPr>
              <a:t>direct</a:t>
            </a:r>
            <a:r>
              <a:rPr kumimoji="0" lang="es-ES" sz="2400" b="0" i="0" u="none" strike="noStrike" kern="1200" cap="none" spc="0" normalizeH="0" baseline="0" noProof="0" dirty="0">
                <a:ln>
                  <a:noFill/>
                </a:ln>
                <a:solidFill>
                  <a:prstClr val="black"/>
                </a:solidFill>
                <a:effectLst/>
                <a:uLnTx/>
                <a:uFillTx/>
                <a:ea typeface="+mn-ea"/>
                <a:cs typeface="+mn-cs"/>
              </a:rPr>
              <a:t> SET) y desactivación directa (RD, </a:t>
            </a:r>
            <a:r>
              <a:rPr kumimoji="0" lang="es-ES" sz="2400" b="0" i="0" u="none" strike="noStrike" kern="1200" cap="none" spc="0" normalizeH="0" baseline="0" noProof="0" dirty="0" err="1">
                <a:ln>
                  <a:noFill/>
                </a:ln>
                <a:solidFill>
                  <a:prstClr val="black"/>
                </a:solidFill>
                <a:effectLst/>
                <a:uLnTx/>
                <a:uFillTx/>
                <a:ea typeface="+mn-ea"/>
                <a:cs typeface="+mn-cs"/>
              </a:rPr>
              <a:t>direct</a:t>
            </a:r>
            <a:r>
              <a:rPr kumimoji="0" lang="es-ES" sz="2400" b="0" i="0" u="none" strike="noStrike" kern="1200" cap="none" spc="0" normalizeH="0" baseline="0" noProof="0" dirty="0">
                <a:ln>
                  <a:noFill/>
                </a:ln>
                <a:solidFill>
                  <a:prstClr val="black"/>
                </a:solidFill>
                <a:effectLst/>
                <a:uLnTx/>
                <a:uFillTx/>
                <a:ea typeface="+mn-ea"/>
                <a:cs typeface="+mn-cs"/>
              </a:rPr>
              <a:t> RESET).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2400" dirty="0">
              <a:solidFill>
                <a:prstClr val="black"/>
              </a:solidFil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Un nivel activo en la entrada de inicialización del </a:t>
            </a:r>
            <a:r>
              <a:rPr kumimoji="0" lang="es-ES" sz="2400" b="0" i="0" u="none" strike="noStrike" kern="1200" cap="none" spc="0" normalizeH="0" baseline="0" noProof="0" dirty="0" err="1">
                <a:ln>
                  <a:noFill/>
                </a:ln>
                <a:solidFill>
                  <a:prstClr val="black"/>
                </a:solidFill>
                <a:effectLst/>
                <a:uLnTx/>
                <a:uFillTx/>
                <a:ea typeface="+mn-ea"/>
                <a:cs typeface="+mn-cs"/>
              </a:rPr>
              <a:t>flip</a:t>
            </a:r>
            <a:r>
              <a:rPr kumimoji="0" lang="es-ES" sz="2400" b="0" i="0" u="none" strike="noStrike" kern="1200" cap="none" spc="0" normalizeH="0" baseline="0" noProof="0" dirty="0">
                <a:ln>
                  <a:noFill/>
                </a:ln>
                <a:solidFill>
                  <a:prstClr val="black"/>
                </a:solidFill>
                <a:effectLst/>
                <a:uLnTx/>
                <a:uFillTx/>
                <a:ea typeface="+mn-ea"/>
                <a:cs typeface="+mn-cs"/>
              </a:rPr>
              <a:t>-flop (</a:t>
            </a:r>
            <a:r>
              <a:rPr kumimoji="0" lang="es-ES" sz="2400" b="0" i="0" u="none" strike="noStrike" kern="1200" cap="none" spc="0" normalizeH="0" baseline="0" noProof="0" dirty="0" err="1">
                <a:ln>
                  <a:noFill/>
                </a:ln>
                <a:solidFill>
                  <a:prstClr val="black"/>
                </a:solidFill>
                <a:effectLst/>
                <a:uLnTx/>
                <a:uFillTx/>
                <a:ea typeface="+mn-ea"/>
                <a:cs typeface="+mn-cs"/>
              </a:rPr>
              <a:t>preset</a:t>
            </a:r>
            <a:r>
              <a:rPr kumimoji="0" lang="es-ES" sz="2400" b="0" i="0" u="none" strike="noStrike" kern="1200" cap="none" spc="0" normalizeH="0" baseline="0" noProof="0" dirty="0">
                <a:ln>
                  <a:noFill/>
                </a:ln>
                <a:solidFill>
                  <a:prstClr val="black"/>
                </a:solidFill>
                <a:effectLst/>
                <a:uLnTx/>
                <a:uFillTx/>
                <a:ea typeface="+mn-ea"/>
                <a:cs typeface="+mn-cs"/>
              </a:rPr>
              <a:t>) pone a SET el dispositivo, y un nivel activo en la entrada de borrado (</a:t>
            </a:r>
            <a:r>
              <a:rPr kumimoji="0" lang="es-ES" sz="2400" b="0" i="0" u="none" strike="noStrike" kern="1200" cap="none" spc="0" normalizeH="0" baseline="0" noProof="0" dirty="0" err="1">
                <a:ln>
                  <a:noFill/>
                </a:ln>
                <a:solidFill>
                  <a:prstClr val="black"/>
                </a:solidFill>
                <a:effectLst/>
                <a:uLnTx/>
                <a:uFillTx/>
                <a:ea typeface="+mn-ea"/>
                <a:cs typeface="+mn-cs"/>
              </a:rPr>
              <a:t>clear</a:t>
            </a:r>
            <a:r>
              <a:rPr kumimoji="0" lang="es-ES" sz="2400" b="0" i="0" u="none" strike="noStrike" kern="1200" cap="none" spc="0" normalizeH="0" baseline="0" noProof="0" dirty="0">
                <a:ln>
                  <a:noFill/>
                </a:ln>
                <a:solidFill>
                  <a:prstClr val="black"/>
                </a:solidFill>
                <a:effectLst/>
                <a:uLnTx/>
                <a:uFillTx/>
                <a:ea typeface="+mn-ea"/>
                <a:cs typeface="+mn-cs"/>
              </a:rPr>
              <a:t>) lo pone en estado RESET.</a:t>
            </a:r>
          </a:p>
        </p:txBody>
      </p:sp>
      <p:pic>
        <p:nvPicPr>
          <p:cNvPr id="6" name="Imagen 5">
            <a:extLst>
              <a:ext uri="{FF2B5EF4-FFF2-40B4-BE49-F238E27FC236}">
                <a16:creationId xmlns:a16="http://schemas.microsoft.com/office/drawing/2014/main" id="{BFA4A1EA-55DB-4A03-9A35-C85036CE49A7}"/>
              </a:ext>
            </a:extLst>
          </p:cNvPr>
          <p:cNvPicPr>
            <a:picLocks noChangeAspect="1"/>
          </p:cNvPicPr>
          <p:nvPr/>
        </p:nvPicPr>
        <p:blipFill>
          <a:blip r:embed="rId2"/>
          <a:stretch>
            <a:fillRect/>
          </a:stretch>
        </p:blipFill>
        <p:spPr>
          <a:xfrm>
            <a:off x="8331718" y="1492070"/>
            <a:ext cx="3369182" cy="4621827"/>
          </a:xfrm>
          <a:prstGeom prst="rect">
            <a:avLst/>
          </a:prstGeom>
        </p:spPr>
      </p:pic>
    </p:spTree>
    <p:extLst>
      <p:ext uri="{BB962C8B-B14F-4D97-AF65-F5344CB8AC3E}">
        <p14:creationId xmlns:p14="http://schemas.microsoft.com/office/powerpoint/2010/main" val="3790464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2064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Flip flop tipo J-K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91100" y="1388594"/>
            <a:ext cx="11555491"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En el </a:t>
            </a:r>
            <a:r>
              <a:rPr kumimoji="0" lang="es-ES" sz="2800" b="0" i="0" u="none" strike="noStrike" kern="1200" cap="none" spc="0" normalizeH="0" baseline="0" noProof="0" dirty="0" err="1">
                <a:ln>
                  <a:noFill/>
                </a:ln>
                <a:solidFill>
                  <a:prstClr val="black"/>
                </a:solidFill>
                <a:effectLst/>
                <a:uLnTx/>
                <a:uFillTx/>
                <a:ea typeface="+mn-ea"/>
                <a:cs typeface="+mn-cs"/>
              </a:rPr>
              <a:t>flip</a:t>
            </a:r>
            <a:r>
              <a:rPr kumimoji="0" lang="es-ES" sz="2800" b="0" i="0" u="none" strike="noStrike" kern="1200" cap="none" spc="0" normalizeH="0" baseline="0" noProof="0" dirty="0">
                <a:ln>
                  <a:noFill/>
                </a:ln>
                <a:solidFill>
                  <a:prstClr val="black"/>
                </a:solidFill>
                <a:effectLst/>
                <a:uLnTx/>
                <a:uFillTx/>
                <a:ea typeface="+mn-ea"/>
                <a:cs typeface="+mn-cs"/>
              </a:rPr>
              <a:t>-flop J-K activado por flanco positivo, con entradas </a:t>
            </a:r>
            <a:r>
              <a:rPr kumimoji="0" lang="es-ES" sz="2800" b="0" i="0" u="none" strike="noStrike" kern="1200" cap="none" spc="0" normalizeH="0" baseline="0" noProof="0" dirty="0" err="1">
                <a:ln>
                  <a:noFill/>
                </a:ln>
                <a:solidFill>
                  <a:prstClr val="black"/>
                </a:solidFill>
                <a:effectLst/>
                <a:uLnTx/>
                <a:uFillTx/>
                <a:ea typeface="+mn-ea"/>
                <a:cs typeface="+mn-cs"/>
              </a:rPr>
              <a:t>preset</a:t>
            </a:r>
            <a:r>
              <a:rPr kumimoji="0" lang="es-ES" sz="2800" b="0" i="0" u="none" strike="noStrike" kern="1200" cap="none" spc="0" normalizeH="0" baseline="0" noProof="0" dirty="0">
                <a:ln>
                  <a:noFill/>
                </a:ln>
                <a:solidFill>
                  <a:prstClr val="black"/>
                </a:solidFill>
                <a:effectLst/>
                <a:uLnTx/>
                <a:uFillTx/>
                <a:ea typeface="+mn-ea"/>
                <a:cs typeface="+mn-cs"/>
              </a:rPr>
              <a:t> y </a:t>
            </a:r>
            <a:r>
              <a:rPr kumimoji="0" lang="es-ES" sz="2800" b="0" i="0" u="none" strike="noStrike" kern="1200" cap="none" spc="0" normalizeH="0" baseline="0" noProof="0" dirty="0" err="1">
                <a:ln>
                  <a:noFill/>
                </a:ln>
                <a:solidFill>
                  <a:prstClr val="black"/>
                </a:solidFill>
                <a:effectLst/>
                <a:uLnTx/>
                <a:uFillTx/>
                <a:ea typeface="+mn-ea"/>
                <a:cs typeface="+mn-cs"/>
              </a:rPr>
              <a:t>clear</a:t>
            </a:r>
            <a:r>
              <a:rPr kumimoji="0" lang="es-ES" sz="2800" b="0" i="0" u="none" strike="noStrike" kern="1200" cap="none" spc="0" normalizeH="0" baseline="0" noProof="0" dirty="0">
                <a:ln>
                  <a:noFill/>
                </a:ln>
                <a:solidFill>
                  <a:prstClr val="black"/>
                </a:solidFill>
                <a:effectLst/>
                <a:uLnTx/>
                <a:uFillTx/>
                <a:ea typeface="+mn-ea"/>
                <a:cs typeface="+mn-cs"/>
              </a:rPr>
              <a:t>, determinar la salida Q para las entradas mostradas en el diagrama de tiempos, si Q está inicialmente a nivel BAJO.</a:t>
            </a:r>
          </a:p>
        </p:txBody>
      </p:sp>
      <p:pic>
        <p:nvPicPr>
          <p:cNvPr id="7" name="Imagen 6">
            <a:extLst>
              <a:ext uri="{FF2B5EF4-FFF2-40B4-BE49-F238E27FC236}">
                <a16:creationId xmlns:a16="http://schemas.microsoft.com/office/drawing/2014/main" id="{5288E569-90D6-49C8-AE3E-C812DB63CB3A}"/>
              </a:ext>
            </a:extLst>
          </p:cNvPr>
          <p:cNvPicPr>
            <a:picLocks noChangeAspect="1"/>
          </p:cNvPicPr>
          <p:nvPr/>
        </p:nvPicPr>
        <p:blipFill>
          <a:blip r:embed="rId2"/>
          <a:stretch>
            <a:fillRect/>
          </a:stretch>
        </p:blipFill>
        <p:spPr>
          <a:xfrm>
            <a:off x="491100" y="2828443"/>
            <a:ext cx="11426067" cy="3823130"/>
          </a:xfrm>
          <a:prstGeom prst="rect">
            <a:avLst/>
          </a:prstGeom>
        </p:spPr>
      </p:pic>
    </p:spTree>
    <p:extLst>
      <p:ext uri="{BB962C8B-B14F-4D97-AF65-F5344CB8AC3E}">
        <p14:creationId xmlns:p14="http://schemas.microsoft.com/office/powerpoint/2010/main" val="3881771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82711" y="1103368"/>
            <a:ext cx="11555491" cy="569386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Los contadores son un arreglo de </a:t>
            </a:r>
            <a:r>
              <a:rPr kumimoji="0" lang="es-ES" sz="2800" b="0" i="0" u="none" strike="noStrike" kern="1200" cap="none" spc="0" normalizeH="0" baseline="0" noProof="0" dirty="0" err="1">
                <a:ln>
                  <a:noFill/>
                </a:ln>
                <a:solidFill>
                  <a:prstClr val="black"/>
                </a:solidFill>
                <a:effectLst/>
                <a:uLnTx/>
                <a:uFillTx/>
                <a:ea typeface="+mn-ea"/>
                <a:cs typeface="+mn-cs"/>
              </a:rPr>
              <a:t>flip</a:t>
            </a:r>
            <a:r>
              <a:rPr kumimoji="0" lang="es-ES" sz="2800" b="0" i="0" u="none" strike="noStrike" kern="1200" cap="none" spc="0" normalizeH="0" baseline="0" noProof="0" dirty="0">
                <a:ln>
                  <a:noFill/>
                </a:ln>
                <a:solidFill>
                  <a:prstClr val="black"/>
                </a:solidFill>
                <a:effectLst/>
                <a:uLnTx/>
                <a:uFillTx/>
                <a:ea typeface="+mn-ea"/>
                <a:cs typeface="+mn-cs"/>
              </a:rPr>
              <a:t> </a:t>
            </a:r>
            <a:r>
              <a:rPr kumimoji="0" lang="es-ES" sz="2800" b="0" i="0" u="none" strike="noStrike" kern="1200" cap="none" spc="0" normalizeH="0" baseline="0" noProof="0" dirty="0" err="1">
                <a:ln>
                  <a:noFill/>
                </a:ln>
                <a:solidFill>
                  <a:prstClr val="black"/>
                </a:solidFill>
                <a:effectLst/>
                <a:uLnTx/>
                <a:uFillTx/>
                <a:ea typeface="+mn-ea"/>
                <a:cs typeface="+mn-cs"/>
              </a:rPr>
              <a:t>flops</a:t>
            </a:r>
            <a:r>
              <a:rPr kumimoji="0" lang="es-ES" sz="2800" b="0" i="0" u="none" strike="noStrike" kern="1200" cap="none" spc="0" normalizeH="0" baseline="0" noProof="0" dirty="0">
                <a:ln>
                  <a:noFill/>
                </a:ln>
                <a:solidFill>
                  <a:prstClr val="black"/>
                </a:solidFill>
                <a:effectLst/>
                <a:uLnTx/>
                <a:uFillTx/>
                <a:ea typeface="+mn-ea"/>
                <a:cs typeface="+mn-cs"/>
              </a:rPr>
              <a:t> que permiten diferentes tipos de cuentas, son usados en aplicaciones como relojes digitales o inventarios de diferentes tipos de elementos.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Dependiendo de como se apliquen las señales de reloj, se consideran en dos grupos los </a:t>
            </a:r>
            <a:r>
              <a:rPr kumimoji="0" lang="es-ES" sz="2800" b="1" i="0" u="none" strike="noStrike" kern="1200" cap="none" spc="0" normalizeH="0" baseline="0" noProof="0" dirty="0">
                <a:ln>
                  <a:noFill/>
                </a:ln>
                <a:solidFill>
                  <a:prstClr val="black"/>
                </a:solidFill>
                <a:effectLst/>
                <a:uLnTx/>
                <a:uFillTx/>
                <a:ea typeface="+mn-ea"/>
                <a:cs typeface="+mn-cs"/>
              </a:rPr>
              <a:t>ASINCRONOS</a:t>
            </a:r>
            <a:r>
              <a:rPr kumimoji="0" lang="es-ES" sz="2800" b="0" i="0" u="none" strike="noStrike" kern="1200" cap="none" spc="0" normalizeH="0" baseline="0" noProof="0" dirty="0">
                <a:ln>
                  <a:noFill/>
                </a:ln>
                <a:solidFill>
                  <a:prstClr val="black"/>
                </a:solidFill>
                <a:effectLst/>
                <a:uLnTx/>
                <a:uFillTx/>
                <a:ea typeface="+mn-ea"/>
                <a:cs typeface="+mn-cs"/>
              </a:rPr>
              <a:t> y los </a:t>
            </a:r>
            <a:r>
              <a:rPr kumimoji="0" lang="es-ES" sz="2800" b="1" i="0" u="none" strike="noStrike" kern="1200" cap="none" spc="0" normalizeH="0" baseline="0" noProof="0" dirty="0">
                <a:ln>
                  <a:noFill/>
                </a:ln>
                <a:solidFill>
                  <a:prstClr val="black"/>
                </a:solidFill>
                <a:effectLst/>
                <a:uLnTx/>
                <a:uFillTx/>
                <a:ea typeface="+mn-ea"/>
                <a:cs typeface="+mn-cs"/>
              </a:rPr>
              <a:t>SINCRONOS.</a:t>
            </a:r>
            <a:r>
              <a:rPr kumimoji="0" lang="es-ES" sz="2800" b="0" i="0" u="none" strike="noStrike" kern="1200" cap="none" spc="0" normalizeH="0" baseline="0" noProof="0" dirty="0">
                <a:ln>
                  <a:noFill/>
                </a:ln>
                <a:solidFill>
                  <a:prstClr val="black"/>
                </a:solidFill>
                <a:effectLst/>
                <a:uLnTx/>
                <a:uFillTx/>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Los asíncronos son aquellos que usan una señal CLK externa a la entrada de reloj del primer </a:t>
            </a:r>
            <a:r>
              <a:rPr kumimoji="0" lang="es-ES" sz="2800" b="0" i="0" u="none" strike="noStrike" kern="1200" cap="none" spc="0" normalizeH="0" baseline="0" noProof="0" dirty="0" err="1">
                <a:ln>
                  <a:noFill/>
                </a:ln>
                <a:solidFill>
                  <a:prstClr val="black"/>
                </a:solidFill>
                <a:effectLst/>
                <a:uLnTx/>
                <a:uFillTx/>
                <a:ea typeface="+mn-ea"/>
                <a:cs typeface="+mn-cs"/>
              </a:rPr>
              <a:t>flip</a:t>
            </a:r>
            <a:r>
              <a:rPr kumimoji="0" lang="es-ES" sz="2800" b="0" i="0" u="none" strike="noStrike" kern="1200" cap="none" spc="0" normalizeH="0" baseline="0" noProof="0" dirty="0">
                <a:ln>
                  <a:noFill/>
                </a:ln>
                <a:solidFill>
                  <a:prstClr val="black"/>
                </a:solidFill>
                <a:effectLst/>
                <a:uLnTx/>
                <a:uFillTx/>
                <a:ea typeface="+mn-ea"/>
                <a:cs typeface="+mn-cs"/>
              </a:rPr>
              <a:t> flop y la señal de los siguientes </a:t>
            </a:r>
            <a:r>
              <a:rPr kumimoji="0" lang="es-ES" sz="2800" b="0" i="0" u="none" strike="noStrike" kern="1200" cap="none" spc="0" normalizeH="0" baseline="0" noProof="0" dirty="0" err="1">
                <a:ln>
                  <a:noFill/>
                </a:ln>
                <a:solidFill>
                  <a:prstClr val="black"/>
                </a:solidFill>
                <a:effectLst/>
                <a:uLnTx/>
                <a:uFillTx/>
                <a:ea typeface="+mn-ea"/>
                <a:cs typeface="+mn-cs"/>
              </a:rPr>
              <a:t>flip</a:t>
            </a:r>
            <a:r>
              <a:rPr kumimoji="0" lang="es-ES" sz="2800" b="0" i="0" u="none" strike="noStrike" kern="1200" cap="none" spc="0" normalizeH="0" baseline="0" noProof="0" dirty="0">
                <a:ln>
                  <a:noFill/>
                </a:ln>
                <a:solidFill>
                  <a:prstClr val="black"/>
                </a:solidFill>
                <a:effectLst/>
                <a:uLnTx/>
                <a:uFillTx/>
                <a:ea typeface="+mn-ea"/>
                <a:cs typeface="+mn-cs"/>
              </a:rPr>
              <a:t> </a:t>
            </a:r>
            <a:r>
              <a:rPr kumimoji="0" lang="es-ES" sz="2800" b="0" i="0" u="none" strike="noStrike" kern="1200" cap="none" spc="0" normalizeH="0" baseline="0" noProof="0" dirty="0" err="1">
                <a:ln>
                  <a:noFill/>
                </a:ln>
                <a:solidFill>
                  <a:prstClr val="black"/>
                </a:solidFill>
                <a:effectLst/>
                <a:uLnTx/>
                <a:uFillTx/>
                <a:ea typeface="+mn-ea"/>
                <a:cs typeface="+mn-cs"/>
              </a:rPr>
              <a:t>flops</a:t>
            </a:r>
            <a:r>
              <a:rPr kumimoji="0" lang="es-ES" sz="2800" b="0" i="0" u="none" strike="noStrike" kern="1200" cap="none" spc="0" normalizeH="0" baseline="0" noProof="0" dirty="0">
                <a:ln>
                  <a:noFill/>
                </a:ln>
                <a:solidFill>
                  <a:prstClr val="black"/>
                </a:solidFill>
                <a:effectLst/>
                <a:uLnTx/>
                <a:uFillTx/>
                <a:ea typeface="+mn-ea"/>
                <a:cs typeface="+mn-cs"/>
              </a:rPr>
              <a:t> nacen del anterior.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8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Los síncronos por su parte, la entrada de reloj se aplica simultáneamente a todos los </a:t>
            </a:r>
            <a:r>
              <a:rPr kumimoji="0" lang="es-ES" sz="2800" b="0" i="0" u="none" strike="noStrike" kern="1200" cap="none" spc="0" normalizeH="0" baseline="0" noProof="0" dirty="0" err="1">
                <a:ln>
                  <a:noFill/>
                </a:ln>
                <a:solidFill>
                  <a:prstClr val="black"/>
                </a:solidFill>
                <a:effectLst/>
                <a:uLnTx/>
                <a:uFillTx/>
                <a:ea typeface="+mn-ea"/>
                <a:cs typeface="+mn-cs"/>
              </a:rPr>
              <a:t>flip</a:t>
            </a:r>
            <a:r>
              <a:rPr kumimoji="0" lang="es-ES" sz="2800" b="0" i="0" u="none" strike="noStrike" kern="1200" cap="none" spc="0" normalizeH="0" baseline="0" noProof="0" dirty="0">
                <a:ln>
                  <a:noFill/>
                </a:ln>
                <a:solidFill>
                  <a:prstClr val="black"/>
                </a:solidFill>
                <a:effectLst/>
                <a:uLnTx/>
                <a:uFillTx/>
                <a:ea typeface="+mn-ea"/>
                <a:cs typeface="+mn-cs"/>
              </a:rPr>
              <a:t> </a:t>
            </a:r>
            <a:r>
              <a:rPr kumimoji="0" lang="es-ES" sz="2800" b="0" i="0" u="none" strike="noStrike" kern="1200" cap="none" spc="0" normalizeH="0" baseline="0" noProof="0" dirty="0" err="1">
                <a:ln>
                  <a:noFill/>
                </a:ln>
                <a:solidFill>
                  <a:prstClr val="black"/>
                </a:solidFill>
                <a:effectLst/>
                <a:uLnTx/>
                <a:uFillTx/>
                <a:ea typeface="+mn-ea"/>
                <a:cs typeface="+mn-cs"/>
              </a:rPr>
              <a:t>flops</a:t>
            </a:r>
            <a:r>
              <a:rPr kumimoji="0" lang="es-ES" sz="2800" b="0" i="0" u="none" strike="noStrike" kern="1200" cap="none" spc="0" normalizeH="0" baseline="0" noProof="0" dirty="0">
                <a:ln>
                  <a:noFill/>
                </a:ln>
                <a:solidFill>
                  <a:prstClr val="black"/>
                </a:solidFill>
                <a:effectLst/>
                <a:uLnTx/>
                <a:uFillTx/>
                <a:ea typeface="+mn-ea"/>
                <a:cs typeface="+mn-cs"/>
              </a:rPr>
              <a:t>. </a:t>
            </a:r>
          </a:p>
        </p:txBody>
      </p:sp>
    </p:spTree>
    <p:extLst>
      <p:ext uri="{BB962C8B-B14F-4D97-AF65-F5344CB8AC3E}">
        <p14:creationId xmlns:p14="http://schemas.microsoft.com/office/powerpoint/2010/main" val="1323648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Asíncronos.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82711" y="1103368"/>
            <a:ext cx="11555491"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Un contador asíncrono es aquél en el que los </a:t>
            </a:r>
            <a:r>
              <a:rPr kumimoji="0" lang="es-ES" sz="2800" b="0" i="0" u="none" strike="noStrike" kern="1200" cap="none" spc="0" normalizeH="0" baseline="0" noProof="0" dirty="0" err="1">
                <a:ln>
                  <a:noFill/>
                </a:ln>
                <a:solidFill>
                  <a:prstClr val="black"/>
                </a:solidFill>
                <a:effectLst/>
                <a:uLnTx/>
                <a:uFillTx/>
                <a:ea typeface="+mn-ea"/>
                <a:cs typeface="+mn-cs"/>
              </a:rPr>
              <a:t>flip</a:t>
            </a:r>
            <a:r>
              <a:rPr kumimoji="0" lang="es-ES" sz="2800" b="0" i="0" u="none" strike="noStrike" kern="1200" cap="none" spc="0" normalizeH="0" baseline="0" noProof="0" dirty="0">
                <a:ln>
                  <a:noFill/>
                </a:ln>
                <a:solidFill>
                  <a:prstClr val="black"/>
                </a:solidFill>
                <a:effectLst/>
                <a:uLnTx/>
                <a:uFillTx/>
                <a:ea typeface="+mn-ea"/>
                <a:cs typeface="+mn-cs"/>
              </a:rPr>
              <a:t> </a:t>
            </a:r>
            <a:r>
              <a:rPr kumimoji="0" lang="es-ES" sz="2800" b="0" i="0" u="none" strike="noStrike" kern="1200" cap="none" spc="0" normalizeH="0" baseline="0" noProof="0" dirty="0" err="1">
                <a:ln>
                  <a:noFill/>
                </a:ln>
                <a:solidFill>
                  <a:prstClr val="black"/>
                </a:solidFill>
                <a:effectLst/>
                <a:uLnTx/>
                <a:uFillTx/>
                <a:ea typeface="+mn-ea"/>
                <a:cs typeface="+mn-cs"/>
              </a:rPr>
              <a:t>flops</a:t>
            </a:r>
            <a:r>
              <a:rPr kumimoji="0" lang="es-ES" sz="2800" b="0" i="0" u="none" strike="noStrike" kern="1200" cap="none" spc="0" normalizeH="0" baseline="0" noProof="0" dirty="0">
                <a:ln>
                  <a:noFill/>
                </a:ln>
                <a:solidFill>
                  <a:prstClr val="black"/>
                </a:solidFill>
                <a:effectLst/>
                <a:uLnTx/>
                <a:uFillTx/>
                <a:ea typeface="+mn-ea"/>
                <a:cs typeface="+mn-cs"/>
              </a:rPr>
              <a:t> (FF) del contador no cambian de estado exactamente al mismo tiempo, dado que no comparten el mismo impulso de reloj.</a:t>
            </a:r>
          </a:p>
        </p:txBody>
      </p:sp>
      <p:pic>
        <p:nvPicPr>
          <p:cNvPr id="4" name="Imagen 3">
            <a:extLst>
              <a:ext uri="{FF2B5EF4-FFF2-40B4-BE49-F238E27FC236}">
                <a16:creationId xmlns:a16="http://schemas.microsoft.com/office/drawing/2014/main" id="{D5013E91-D584-4CF0-A67B-71007BCF5666}"/>
              </a:ext>
            </a:extLst>
          </p:cNvPr>
          <p:cNvPicPr>
            <a:picLocks noChangeAspect="1"/>
          </p:cNvPicPr>
          <p:nvPr/>
        </p:nvPicPr>
        <p:blipFill>
          <a:blip r:embed="rId2"/>
          <a:stretch>
            <a:fillRect/>
          </a:stretch>
        </p:blipFill>
        <p:spPr>
          <a:xfrm>
            <a:off x="3796693" y="2488362"/>
            <a:ext cx="5104026" cy="1712028"/>
          </a:xfrm>
          <a:prstGeom prst="rect">
            <a:avLst/>
          </a:prstGeom>
        </p:spPr>
      </p:pic>
      <p:pic>
        <p:nvPicPr>
          <p:cNvPr id="6" name="Imagen 5">
            <a:extLst>
              <a:ext uri="{FF2B5EF4-FFF2-40B4-BE49-F238E27FC236}">
                <a16:creationId xmlns:a16="http://schemas.microsoft.com/office/drawing/2014/main" id="{4E19B6E4-DCDC-47F4-95EF-D0FC600060D2}"/>
              </a:ext>
            </a:extLst>
          </p:cNvPr>
          <p:cNvPicPr>
            <a:picLocks noChangeAspect="1"/>
          </p:cNvPicPr>
          <p:nvPr/>
        </p:nvPicPr>
        <p:blipFill rotWithShape="1">
          <a:blip r:embed="rId3"/>
          <a:srcRect l="6334"/>
          <a:stretch/>
        </p:blipFill>
        <p:spPr>
          <a:xfrm>
            <a:off x="752665" y="4369638"/>
            <a:ext cx="5834774" cy="2286000"/>
          </a:xfrm>
          <a:prstGeom prst="rect">
            <a:avLst/>
          </a:prstGeom>
        </p:spPr>
      </p:pic>
      <p:pic>
        <p:nvPicPr>
          <p:cNvPr id="7" name="Imagen 6">
            <a:extLst>
              <a:ext uri="{FF2B5EF4-FFF2-40B4-BE49-F238E27FC236}">
                <a16:creationId xmlns:a16="http://schemas.microsoft.com/office/drawing/2014/main" id="{106312DD-C965-49CD-8091-C1C73942A443}"/>
              </a:ext>
            </a:extLst>
          </p:cNvPr>
          <p:cNvPicPr>
            <a:picLocks noChangeAspect="1"/>
          </p:cNvPicPr>
          <p:nvPr/>
        </p:nvPicPr>
        <p:blipFill>
          <a:blip r:embed="rId4"/>
          <a:stretch>
            <a:fillRect/>
          </a:stretch>
        </p:blipFill>
        <p:spPr>
          <a:xfrm>
            <a:off x="7254479" y="4369638"/>
            <a:ext cx="3714750" cy="2286000"/>
          </a:xfrm>
          <a:prstGeom prst="rect">
            <a:avLst/>
          </a:prstGeom>
        </p:spPr>
      </p:pic>
    </p:spTree>
    <p:extLst>
      <p:ext uri="{BB962C8B-B14F-4D97-AF65-F5344CB8AC3E}">
        <p14:creationId xmlns:p14="http://schemas.microsoft.com/office/powerpoint/2010/main" val="895868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Asíncronos 3 bits. </a:t>
            </a:r>
          </a:p>
        </p:txBody>
      </p:sp>
      <p:pic>
        <p:nvPicPr>
          <p:cNvPr id="8" name="Imagen 7">
            <a:extLst>
              <a:ext uri="{FF2B5EF4-FFF2-40B4-BE49-F238E27FC236}">
                <a16:creationId xmlns:a16="http://schemas.microsoft.com/office/drawing/2014/main" id="{0364B5EE-1E53-4495-AC27-08FA27C70276}"/>
              </a:ext>
            </a:extLst>
          </p:cNvPr>
          <p:cNvPicPr>
            <a:picLocks noChangeAspect="1"/>
          </p:cNvPicPr>
          <p:nvPr/>
        </p:nvPicPr>
        <p:blipFill>
          <a:blip r:embed="rId2"/>
          <a:stretch>
            <a:fillRect/>
          </a:stretch>
        </p:blipFill>
        <p:spPr>
          <a:xfrm>
            <a:off x="2469923" y="1311845"/>
            <a:ext cx="7429500" cy="2295525"/>
          </a:xfrm>
          <a:prstGeom prst="rect">
            <a:avLst/>
          </a:prstGeom>
        </p:spPr>
      </p:pic>
      <p:pic>
        <p:nvPicPr>
          <p:cNvPr id="9" name="Imagen 8">
            <a:extLst>
              <a:ext uri="{FF2B5EF4-FFF2-40B4-BE49-F238E27FC236}">
                <a16:creationId xmlns:a16="http://schemas.microsoft.com/office/drawing/2014/main" id="{89F0D3FE-548B-4F86-BFA0-CB583AD7143F}"/>
              </a:ext>
            </a:extLst>
          </p:cNvPr>
          <p:cNvPicPr>
            <a:picLocks noChangeAspect="1"/>
          </p:cNvPicPr>
          <p:nvPr/>
        </p:nvPicPr>
        <p:blipFill>
          <a:blip r:embed="rId3"/>
          <a:stretch>
            <a:fillRect/>
          </a:stretch>
        </p:blipFill>
        <p:spPr>
          <a:xfrm>
            <a:off x="715927" y="3921363"/>
            <a:ext cx="6389548" cy="2611318"/>
          </a:xfrm>
          <a:prstGeom prst="rect">
            <a:avLst/>
          </a:prstGeom>
        </p:spPr>
      </p:pic>
      <p:pic>
        <p:nvPicPr>
          <p:cNvPr id="10" name="Imagen 9">
            <a:extLst>
              <a:ext uri="{FF2B5EF4-FFF2-40B4-BE49-F238E27FC236}">
                <a16:creationId xmlns:a16="http://schemas.microsoft.com/office/drawing/2014/main" id="{C1726802-54EE-43DF-AAB0-A48AA94322CB}"/>
              </a:ext>
            </a:extLst>
          </p:cNvPr>
          <p:cNvPicPr>
            <a:picLocks noChangeAspect="1"/>
          </p:cNvPicPr>
          <p:nvPr/>
        </p:nvPicPr>
        <p:blipFill>
          <a:blip r:embed="rId4"/>
          <a:stretch>
            <a:fillRect/>
          </a:stretch>
        </p:blipFill>
        <p:spPr>
          <a:xfrm>
            <a:off x="7639619" y="3921363"/>
            <a:ext cx="3333181" cy="2652800"/>
          </a:xfrm>
          <a:prstGeom prst="rect">
            <a:avLst/>
          </a:prstGeom>
        </p:spPr>
      </p:pic>
    </p:spTree>
    <p:extLst>
      <p:ext uri="{BB962C8B-B14F-4D97-AF65-F5344CB8AC3E}">
        <p14:creationId xmlns:p14="http://schemas.microsoft.com/office/powerpoint/2010/main" val="22202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72469"/>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Lógica secuencial.</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483317" y="1391403"/>
            <a:ext cx="7008053" cy="5262979"/>
          </a:xfrm>
          <a:prstGeom prst="rect">
            <a:avLst/>
          </a:prstGeom>
          <a:noFill/>
        </p:spPr>
        <p:txBody>
          <a:bodyPr wrap="square">
            <a:spAutoFit/>
          </a:bodyPr>
          <a:lstStyle/>
          <a:p>
            <a:pPr algn="just"/>
            <a:r>
              <a:rPr lang="es-ES" sz="2400" dirty="0"/>
              <a:t>Los elementos clave en la lógica secuencial son los dispositivos de almacenamiento de información, como los </a:t>
            </a:r>
            <a:r>
              <a:rPr lang="es-ES" sz="2400" dirty="0" err="1"/>
              <a:t>flip-flops</a:t>
            </a:r>
            <a:r>
              <a:rPr lang="es-ES" sz="2400" dirty="0"/>
              <a:t> y los registros. Estos elementos permiten que un sistema retenga información y la utilice para tomar decisiones o generar salidas en función del estado actual. El concepto de secuencia implica que las salidas de un sistema dependen no solo de las entradas presentes, sino también del estado previo del sistema.</a:t>
            </a:r>
          </a:p>
          <a:p>
            <a:pPr algn="just"/>
            <a:endParaRPr lang="es-ES" sz="2400" dirty="0"/>
          </a:p>
          <a:p>
            <a:pPr algn="just"/>
            <a:r>
              <a:rPr lang="es-ES" sz="2400" dirty="0"/>
              <a:t>Los circuitos secuenciales se utilizan comúnmente en la construcción de sistemas más complejos, como contadores, máquinas de estado finito y microprocesadores. </a:t>
            </a:r>
          </a:p>
        </p:txBody>
      </p:sp>
      <p:pic>
        <p:nvPicPr>
          <p:cNvPr id="3" name="Imagen 2">
            <a:extLst>
              <a:ext uri="{FF2B5EF4-FFF2-40B4-BE49-F238E27FC236}">
                <a16:creationId xmlns:a16="http://schemas.microsoft.com/office/drawing/2014/main" id="{AE8867E1-1789-4CE6-838F-292AF8BFCA00}"/>
              </a:ext>
            </a:extLst>
          </p:cNvPr>
          <p:cNvPicPr>
            <a:picLocks noChangeAspect="1"/>
          </p:cNvPicPr>
          <p:nvPr/>
        </p:nvPicPr>
        <p:blipFill>
          <a:blip r:embed="rId2"/>
          <a:stretch>
            <a:fillRect/>
          </a:stretch>
        </p:blipFill>
        <p:spPr>
          <a:xfrm>
            <a:off x="7840801" y="1313856"/>
            <a:ext cx="3792041" cy="5169856"/>
          </a:xfrm>
          <a:prstGeom prst="rect">
            <a:avLst/>
          </a:prstGeom>
        </p:spPr>
      </p:pic>
    </p:spTree>
    <p:extLst>
      <p:ext uri="{BB962C8B-B14F-4D97-AF65-F5344CB8AC3E}">
        <p14:creationId xmlns:p14="http://schemas.microsoft.com/office/powerpoint/2010/main" val="2209254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asíncrono décadas.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82711" y="1103368"/>
            <a:ext cx="11555491" cy="267765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Un módulo típico en los contadores con secuencia truncada es diez (denominado MOD10). Los contadores que tienen diez estados en su secuencia se denominan contadores de décadas. Un contador de décadas, cuya secuencia de cuenta vaya de cero (0000) a nueve (1001), es un contador de décadas BCD, ya que su secuencia de diez estados corresponde al código BCD. </a:t>
            </a:r>
          </a:p>
        </p:txBody>
      </p:sp>
      <p:pic>
        <p:nvPicPr>
          <p:cNvPr id="8" name="Imagen 7">
            <a:extLst>
              <a:ext uri="{FF2B5EF4-FFF2-40B4-BE49-F238E27FC236}">
                <a16:creationId xmlns:a16="http://schemas.microsoft.com/office/drawing/2014/main" id="{ABE1FCAD-0B74-4AC4-AB14-10C75F75B8BC}"/>
              </a:ext>
            </a:extLst>
          </p:cNvPr>
          <p:cNvPicPr>
            <a:picLocks noChangeAspect="1"/>
          </p:cNvPicPr>
          <p:nvPr/>
        </p:nvPicPr>
        <p:blipFill>
          <a:blip r:embed="rId2"/>
          <a:stretch>
            <a:fillRect/>
          </a:stretch>
        </p:blipFill>
        <p:spPr>
          <a:xfrm>
            <a:off x="482711" y="4168003"/>
            <a:ext cx="4915340" cy="2056628"/>
          </a:xfrm>
          <a:prstGeom prst="rect">
            <a:avLst/>
          </a:prstGeom>
        </p:spPr>
      </p:pic>
      <p:pic>
        <p:nvPicPr>
          <p:cNvPr id="9" name="Imagen 8">
            <a:extLst>
              <a:ext uri="{FF2B5EF4-FFF2-40B4-BE49-F238E27FC236}">
                <a16:creationId xmlns:a16="http://schemas.microsoft.com/office/drawing/2014/main" id="{BB72462E-F44B-4E52-9411-A3466DCC38F5}"/>
              </a:ext>
            </a:extLst>
          </p:cNvPr>
          <p:cNvPicPr>
            <a:picLocks noChangeAspect="1"/>
          </p:cNvPicPr>
          <p:nvPr/>
        </p:nvPicPr>
        <p:blipFill>
          <a:blip r:embed="rId3"/>
          <a:stretch>
            <a:fillRect/>
          </a:stretch>
        </p:blipFill>
        <p:spPr>
          <a:xfrm>
            <a:off x="5501254" y="3429000"/>
            <a:ext cx="6450262" cy="3310003"/>
          </a:xfrm>
          <a:prstGeom prst="rect">
            <a:avLst/>
          </a:prstGeom>
        </p:spPr>
      </p:pic>
    </p:spTree>
    <p:extLst>
      <p:ext uri="{BB962C8B-B14F-4D97-AF65-F5344CB8AC3E}">
        <p14:creationId xmlns:p14="http://schemas.microsoft.com/office/powerpoint/2010/main" val="1891207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asíncrono décadas.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82711" y="1103368"/>
            <a:ext cx="11555491" cy="267765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Un módulo típico en los contadores con secuencia truncada es diez (denominado MOD10). Los contadores que tienen diez estados en su secuencia se denominan contadores de décadas. Un contador de décadas, cuya secuencia de cuenta vaya de cero (0000) a nueve (1001), es un contador de décadas BCD, ya que su secuencia de diez estados corresponde al código BCD. </a:t>
            </a:r>
          </a:p>
        </p:txBody>
      </p:sp>
      <p:pic>
        <p:nvPicPr>
          <p:cNvPr id="8" name="Imagen 7">
            <a:extLst>
              <a:ext uri="{FF2B5EF4-FFF2-40B4-BE49-F238E27FC236}">
                <a16:creationId xmlns:a16="http://schemas.microsoft.com/office/drawing/2014/main" id="{ABE1FCAD-0B74-4AC4-AB14-10C75F75B8BC}"/>
              </a:ext>
            </a:extLst>
          </p:cNvPr>
          <p:cNvPicPr>
            <a:picLocks noChangeAspect="1"/>
          </p:cNvPicPr>
          <p:nvPr/>
        </p:nvPicPr>
        <p:blipFill>
          <a:blip r:embed="rId2"/>
          <a:stretch>
            <a:fillRect/>
          </a:stretch>
        </p:blipFill>
        <p:spPr>
          <a:xfrm>
            <a:off x="482711" y="4168003"/>
            <a:ext cx="4915340" cy="2056628"/>
          </a:xfrm>
          <a:prstGeom prst="rect">
            <a:avLst/>
          </a:prstGeom>
        </p:spPr>
      </p:pic>
      <p:pic>
        <p:nvPicPr>
          <p:cNvPr id="9" name="Imagen 8">
            <a:extLst>
              <a:ext uri="{FF2B5EF4-FFF2-40B4-BE49-F238E27FC236}">
                <a16:creationId xmlns:a16="http://schemas.microsoft.com/office/drawing/2014/main" id="{BB72462E-F44B-4E52-9411-A3466DCC38F5}"/>
              </a:ext>
            </a:extLst>
          </p:cNvPr>
          <p:cNvPicPr>
            <a:picLocks noChangeAspect="1"/>
          </p:cNvPicPr>
          <p:nvPr/>
        </p:nvPicPr>
        <p:blipFill>
          <a:blip r:embed="rId3"/>
          <a:stretch>
            <a:fillRect/>
          </a:stretch>
        </p:blipFill>
        <p:spPr>
          <a:xfrm>
            <a:off x="5501254" y="3429000"/>
            <a:ext cx="6450262" cy="3310003"/>
          </a:xfrm>
          <a:prstGeom prst="rect">
            <a:avLst/>
          </a:prstGeom>
        </p:spPr>
      </p:pic>
    </p:spTree>
    <p:extLst>
      <p:ext uri="{BB962C8B-B14F-4D97-AF65-F5344CB8AC3E}">
        <p14:creationId xmlns:p14="http://schemas.microsoft.com/office/powerpoint/2010/main" val="1606517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72938" y="201336"/>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Síncronos. </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41434" y="1637982"/>
            <a:ext cx="11555491"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El término síncrono se refiere a los eventos que tienen una relación temporal fija entre sí. Un contador síncrono es aquel en el que todos los </a:t>
            </a:r>
            <a:r>
              <a:rPr kumimoji="0" lang="es-ES" sz="2800" b="0" i="0" u="none" strike="noStrike" kern="1200" cap="none" spc="0" normalizeH="0" baseline="0" noProof="0" dirty="0" err="1">
                <a:ln>
                  <a:noFill/>
                </a:ln>
                <a:solidFill>
                  <a:prstClr val="black"/>
                </a:solidFill>
                <a:effectLst/>
                <a:uLnTx/>
                <a:uFillTx/>
                <a:ea typeface="+mn-ea"/>
                <a:cs typeface="+mn-cs"/>
              </a:rPr>
              <a:t>flip-flops</a:t>
            </a:r>
            <a:r>
              <a:rPr kumimoji="0" lang="es-ES" sz="2800" b="0" i="0" u="none" strike="noStrike" kern="1200" cap="none" spc="0" normalizeH="0" baseline="0" noProof="0" dirty="0">
                <a:ln>
                  <a:noFill/>
                </a:ln>
                <a:solidFill>
                  <a:prstClr val="black"/>
                </a:solidFill>
                <a:effectLst/>
                <a:uLnTx/>
                <a:uFillTx/>
                <a:ea typeface="+mn-ea"/>
                <a:cs typeface="+mn-cs"/>
              </a:rPr>
              <a:t> del contador reciben en el mismo instante la señal de reloj.</a:t>
            </a:r>
          </a:p>
        </p:txBody>
      </p:sp>
      <p:pic>
        <p:nvPicPr>
          <p:cNvPr id="6" name="Imagen 5">
            <a:extLst>
              <a:ext uri="{FF2B5EF4-FFF2-40B4-BE49-F238E27FC236}">
                <a16:creationId xmlns:a16="http://schemas.microsoft.com/office/drawing/2014/main" id="{E135C71D-0156-41FA-9719-E7A35BF0ED3F}"/>
              </a:ext>
            </a:extLst>
          </p:cNvPr>
          <p:cNvPicPr>
            <a:picLocks noChangeAspect="1"/>
          </p:cNvPicPr>
          <p:nvPr/>
        </p:nvPicPr>
        <p:blipFill>
          <a:blip r:embed="rId2"/>
          <a:stretch>
            <a:fillRect/>
          </a:stretch>
        </p:blipFill>
        <p:spPr>
          <a:xfrm>
            <a:off x="482710" y="3308407"/>
            <a:ext cx="4488784" cy="2446225"/>
          </a:xfrm>
          <a:prstGeom prst="rect">
            <a:avLst/>
          </a:prstGeom>
        </p:spPr>
      </p:pic>
      <p:pic>
        <p:nvPicPr>
          <p:cNvPr id="7" name="Imagen 6">
            <a:extLst>
              <a:ext uri="{FF2B5EF4-FFF2-40B4-BE49-F238E27FC236}">
                <a16:creationId xmlns:a16="http://schemas.microsoft.com/office/drawing/2014/main" id="{D6A89E52-C335-4B46-93FF-1795E173F157}"/>
              </a:ext>
            </a:extLst>
          </p:cNvPr>
          <p:cNvPicPr>
            <a:picLocks noChangeAspect="1"/>
          </p:cNvPicPr>
          <p:nvPr/>
        </p:nvPicPr>
        <p:blipFill>
          <a:blip r:embed="rId3"/>
          <a:stretch>
            <a:fillRect/>
          </a:stretch>
        </p:blipFill>
        <p:spPr>
          <a:xfrm>
            <a:off x="5175897" y="3308407"/>
            <a:ext cx="6921028" cy="2446225"/>
          </a:xfrm>
          <a:prstGeom prst="rect">
            <a:avLst/>
          </a:prstGeom>
        </p:spPr>
      </p:pic>
      <p:sp>
        <p:nvSpPr>
          <p:cNvPr id="10" name="CuadroTexto 9">
            <a:extLst>
              <a:ext uri="{FF2B5EF4-FFF2-40B4-BE49-F238E27FC236}">
                <a16:creationId xmlns:a16="http://schemas.microsoft.com/office/drawing/2014/main" id="{2EC8DFD4-08DC-4541-AFC3-002F6F56C15A}"/>
              </a:ext>
            </a:extLst>
          </p:cNvPr>
          <p:cNvSpPr txBox="1"/>
          <p:nvPr/>
        </p:nvSpPr>
        <p:spPr>
          <a:xfrm>
            <a:off x="774051" y="5787972"/>
            <a:ext cx="3906103"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black"/>
                </a:solidFill>
                <a:effectLst/>
                <a:uLnTx/>
                <a:uFillTx/>
                <a:ea typeface="+mn-ea"/>
                <a:cs typeface="+mn-cs"/>
              </a:rPr>
              <a:t>Contador síncrono </a:t>
            </a:r>
            <a:r>
              <a:rPr kumimoji="0" lang="es-ES" sz="2400" b="0" i="0" u="none" strike="noStrike" kern="1200" cap="none" spc="0" normalizeH="0" baseline="0" noProof="0" dirty="0">
                <a:ln>
                  <a:noFill/>
                </a:ln>
                <a:solidFill>
                  <a:prstClr val="black"/>
                </a:solidFill>
                <a:effectLst/>
                <a:uLnTx/>
                <a:uFillTx/>
                <a:ea typeface="+mn-ea"/>
                <a:cs typeface="+mn-cs"/>
              </a:rPr>
              <a:t>2 bits. </a:t>
            </a:r>
            <a:endParaRPr kumimoji="0" lang="es-CO" sz="36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83573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92279"/>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Síncronos 3 bits. </a:t>
            </a:r>
          </a:p>
        </p:txBody>
      </p:sp>
      <p:pic>
        <p:nvPicPr>
          <p:cNvPr id="8" name="Imagen 7">
            <a:extLst>
              <a:ext uri="{FF2B5EF4-FFF2-40B4-BE49-F238E27FC236}">
                <a16:creationId xmlns:a16="http://schemas.microsoft.com/office/drawing/2014/main" id="{78C223CD-1918-4574-9BC9-A1E79271D5B2}"/>
              </a:ext>
            </a:extLst>
          </p:cNvPr>
          <p:cNvPicPr>
            <a:picLocks noChangeAspect="1"/>
          </p:cNvPicPr>
          <p:nvPr/>
        </p:nvPicPr>
        <p:blipFill rotWithShape="1">
          <a:blip r:embed="rId2"/>
          <a:srcRect l="4259" r="1684"/>
          <a:stretch/>
        </p:blipFill>
        <p:spPr>
          <a:xfrm>
            <a:off x="3376695" y="1250527"/>
            <a:ext cx="6093152" cy="2337622"/>
          </a:xfrm>
          <a:prstGeom prst="rect">
            <a:avLst/>
          </a:prstGeom>
        </p:spPr>
      </p:pic>
      <p:pic>
        <p:nvPicPr>
          <p:cNvPr id="9" name="Imagen 8">
            <a:extLst>
              <a:ext uri="{FF2B5EF4-FFF2-40B4-BE49-F238E27FC236}">
                <a16:creationId xmlns:a16="http://schemas.microsoft.com/office/drawing/2014/main" id="{03615D9C-9B28-4AA1-84BD-62809DD7130C}"/>
              </a:ext>
            </a:extLst>
          </p:cNvPr>
          <p:cNvPicPr>
            <a:picLocks noChangeAspect="1"/>
          </p:cNvPicPr>
          <p:nvPr/>
        </p:nvPicPr>
        <p:blipFill>
          <a:blip r:embed="rId3"/>
          <a:stretch>
            <a:fillRect/>
          </a:stretch>
        </p:blipFill>
        <p:spPr>
          <a:xfrm>
            <a:off x="570648" y="3822496"/>
            <a:ext cx="7429500" cy="2943225"/>
          </a:xfrm>
          <a:prstGeom prst="rect">
            <a:avLst/>
          </a:prstGeom>
        </p:spPr>
      </p:pic>
      <p:pic>
        <p:nvPicPr>
          <p:cNvPr id="11" name="Imagen 10">
            <a:extLst>
              <a:ext uri="{FF2B5EF4-FFF2-40B4-BE49-F238E27FC236}">
                <a16:creationId xmlns:a16="http://schemas.microsoft.com/office/drawing/2014/main" id="{C1F40561-F289-4480-8FA4-8F332141A133}"/>
              </a:ext>
            </a:extLst>
          </p:cNvPr>
          <p:cNvPicPr>
            <a:picLocks noChangeAspect="1"/>
          </p:cNvPicPr>
          <p:nvPr/>
        </p:nvPicPr>
        <p:blipFill rotWithShape="1">
          <a:blip r:embed="rId4"/>
          <a:srcRect l="4850" r="3847"/>
          <a:stretch/>
        </p:blipFill>
        <p:spPr>
          <a:xfrm>
            <a:off x="8384531" y="3832722"/>
            <a:ext cx="3807469" cy="2787484"/>
          </a:xfrm>
          <a:prstGeom prst="rect">
            <a:avLst/>
          </a:prstGeom>
        </p:spPr>
      </p:pic>
    </p:spTree>
    <p:extLst>
      <p:ext uri="{BB962C8B-B14F-4D97-AF65-F5344CB8AC3E}">
        <p14:creationId xmlns:p14="http://schemas.microsoft.com/office/powerpoint/2010/main" val="980558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58723"/>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Síncronos década. </a:t>
            </a:r>
          </a:p>
        </p:txBody>
      </p:sp>
      <p:pic>
        <p:nvPicPr>
          <p:cNvPr id="6" name="Imagen 5">
            <a:extLst>
              <a:ext uri="{FF2B5EF4-FFF2-40B4-BE49-F238E27FC236}">
                <a16:creationId xmlns:a16="http://schemas.microsoft.com/office/drawing/2014/main" id="{3EBA9A39-D9DB-4CC4-AA8E-AD0A48930A92}"/>
              </a:ext>
            </a:extLst>
          </p:cNvPr>
          <p:cNvPicPr>
            <a:picLocks noChangeAspect="1"/>
          </p:cNvPicPr>
          <p:nvPr/>
        </p:nvPicPr>
        <p:blipFill>
          <a:blip r:embed="rId2"/>
          <a:stretch>
            <a:fillRect/>
          </a:stretch>
        </p:blipFill>
        <p:spPr>
          <a:xfrm>
            <a:off x="1833586" y="1117351"/>
            <a:ext cx="8524828" cy="2915384"/>
          </a:xfrm>
          <a:prstGeom prst="rect">
            <a:avLst/>
          </a:prstGeom>
        </p:spPr>
      </p:pic>
      <p:pic>
        <p:nvPicPr>
          <p:cNvPr id="7" name="Imagen 6">
            <a:extLst>
              <a:ext uri="{FF2B5EF4-FFF2-40B4-BE49-F238E27FC236}">
                <a16:creationId xmlns:a16="http://schemas.microsoft.com/office/drawing/2014/main" id="{18E67CF9-1A0C-41B8-ACD0-8DB0E7C7B183}"/>
              </a:ext>
            </a:extLst>
          </p:cNvPr>
          <p:cNvPicPr>
            <a:picLocks noChangeAspect="1"/>
          </p:cNvPicPr>
          <p:nvPr/>
        </p:nvPicPr>
        <p:blipFill>
          <a:blip r:embed="rId3"/>
          <a:stretch>
            <a:fillRect/>
          </a:stretch>
        </p:blipFill>
        <p:spPr>
          <a:xfrm>
            <a:off x="1209186" y="4115177"/>
            <a:ext cx="5057390" cy="2682289"/>
          </a:xfrm>
          <a:prstGeom prst="rect">
            <a:avLst/>
          </a:prstGeom>
        </p:spPr>
      </p:pic>
      <p:pic>
        <p:nvPicPr>
          <p:cNvPr id="10" name="Imagen 9">
            <a:extLst>
              <a:ext uri="{FF2B5EF4-FFF2-40B4-BE49-F238E27FC236}">
                <a16:creationId xmlns:a16="http://schemas.microsoft.com/office/drawing/2014/main" id="{3FD968DE-3826-4DA9-AE68-0917A3E10B82}"/>
              </a:ext>
            </a:extLst>
          </p:cNvPr>
          <p:cNvPicPr>
            <a:picLocks noChangeAspect="1"/>
          </p:cNvPicPr>
          <p:nvPr/>
        </p:nvPicPr>
        <p:blipFill>
          <a:blip r:embed="rId4"/>
          <a:stretch>
            <a:fillRect/>
          </a:stretch>
        </p:blipFill>
        <p:spPr>
          <a:xfrm>
            <a:off x="6987230" y="4115177"/>
            <a:ext cx="3222172" cy="2639161"/>
          </a:xfrm>
          <a:prstGeom prst="rect">
            <a:avLst/>
          </a:prstGeom>
        </p:spPr>
      </p:pic>
    </p:spTree>
    <p:extLst>
      <p:ext uri="{BB962C8B-B14F-4D97-AF65-F5344CB8AC3E}">
        <p14:creationId xmlns:p14="http://schemas.microsoft.com/office/powerpoint/2010/main" val="4220667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218114"/>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Contadores 7490 </a:t>
            </a:r>
          </a:p>
        </p:txBody>
      </p:sp>
      <p:pic>
        <p:nvPicPr>
          <p:cNvPr id="8" name="Imagen 7">
            <a:extLst>
              <a:ext uri="{FF2B5EF4-FFF2-40B4-BE49-F238E27FC236}">
                <a16:creationId xmlns:a16="http://schemas.microsoft.com/office/drawing/2014/main" id="{01F2F7A9-9A52-4560-9338-7BA97189197B}"/>
              </a:ext>
            </a:extLst>
          </p:cNvPr>
          <p:cNvPicPr>
            <a:picLocks noChangeAspect="1"/>
          </p:cNvPicPr>
          <p:nvPr/>
        </p:nvPicPr>
        <p:blipFill>
          <a:blip r:embed="rId2"/>
          <a:stretch>
            <a:fillRect/>
          </a:stretch>
        </p:blipFill>
        <p:spPr>
          <a:xfrm>
            <a:off x="633279" y="1513181"/>
            <a:ext cx="7353300" cy="4591050"/>
          </a:xfrm>
          <a:prstGeom prst="rect">
            <a:avLst/>
          </a:prstGeom>
        </p:spPr>
      </p:pic>
      <p:pic>
        <p:nvPicPr>
          <p:cNvPr id="9" name="Imagen 8">
            <a:extLst>
              <a:ext uri="{FF2B5EF4-FFF2-40B4-BE49-F238E27FC236}">
                <a16:creationId xmlns:a16="http://schemas.microsoft.com/office/drawing/2014/main" id="{8E88D582-B71E-4D56-8F60-B5434C3A4D92}"/>
              </a:ext>
            </a:extLst>
          </p:cNvPr>
          <p:cNvPicPr>
            <a:picLocks noChangeAspect="1"/>
          </p:cNvPicPr>
          <p:nvPr/>
        </p:nvPicPr>
        <p:blipFill>
          <a:blip r:embed="rId3"/>
          <a:stretch>
            <a:fillRect/>
          </a:stretch>
        </p:blipFill>
        <p:spPr>
          <a:xfrm>
            <a:off x="8287017" y="1703249"/>
            <a:ext cx="3454904" cy="2028502"/>
          </a:xfrm>
          <a:prstGeom prst="rect">
            <a:avLst/>
          </a:prstGeom>
        </p:spPr>
      </p:pic>
      <p:pic>
        <p:nvPicPr>
          <p:cNvPr id="11" name="Imagen 10">
            <a:extLst>
              <a:ext uri="{FF2B5EF4-FFF2-40B4-BE49-F238E27FC236}">
                <a16:creationId xmlns:a16="http://schemas.microsoft.com/office/drawing/2014/main" id="{B0D4AC36-6781-4362-A6E5-173FF58FC679}"/>
              </a:ext>
            </a:extLst>
          </p:cNvPr>
          <p:cNvPicPr>
            <a:picLocks noChangeAspect="1"/>
          </p:cNvPicPr>
          <p:nvPr/>
        </p:nvPicPr>
        <p:blipFill>
          <a:blip r:embed="rId4"/>
          <a:stretch>
            <a:fillRect/>
          </a:stretch>
        </p:blipFill>
        <p:spPr>
          <a:xfrm>
            <a:off x="8625955" y="3808706"/>
            <a:ext cx="2656229" cy="2700872"/>
          </a:xfrm>
          <a:prstGeom prst="rect">
            <a:avLst/>
          </a:prstGeom>
        </p:spPr>
      </p:pic>
    </p:spTree>
    <p:extLst>
      <p:ext uri="{BB962C8B-B14F-4D97-AF65-F5344CB8AC3E}">
        <p14:creationId xmlns:p14="http://schemas.microsoft.com/office/powerpoint/2010/main" val="855579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32717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Contadores 0 a 9 </a:t>
            </a:r>
          </a:p>
        </p:txBody>
      </p:sp>
      <p:pic>
        <p:nvPicPr>
          <p:cNvPr id="6" name="Imagen 5">
            <a:extLst>
              <a:ext uri="{FF2B5EF4-FFF2-40B4-BE49-F238E27FC236}">
                <a16:creationId xmlns:a16="http://schemas.microsoft.com/office/drawing/2014/main" id="{F1C1F109-825E-47EF-A04F-111FEA275310}"/>
              </a:ext>
            </a:extLst>
          </p:cNvPr>
          <p:cNvPicPr>
            <a:picLocks noChangeAspect="1"/>
          </p:cNvPicPr>
          <p:nvPr/>
        </p:nvPicPr>
        <p:blipFill>
          <a:blip r:embed="rId2"/>
          <a:stretch>
            <a:fillRect/>
          </a:stretch>
        </p:blipFill>
        <p:spPr>
          <a:xfrm>
            <a:off x="517491" y="1713483"/>
            <a:ext cx="11554267" cy="4194642"/>
          </a:xfrm>
          <a:prstGeom prst="rect">
            <a:avLst/>
          </a:prstGeom>
        </p:spPr>
      </p:pic>
    </p:spTree>
    <p:extLst>
      <p:ext uri="{BB962C8B-B14F-4D97-AF65-F5344CB8AC3E}">
        <p14:creationId xmlns:p14="http://schemas.microsoft.com/office/powerpoint/2010/main" val="666505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32717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Contadores </a:t>
            </a:r>
            <a:r>
              <a:rPr lang="es-ES" sz="4800" b="1" dirty="0" err="1">
                <a:latin typeface="Segoe UI" panose="020B0502040204020203" pitchFamily="34" charset="0"/>
                <a:cs typeface="Segoe UI" panose="020B0502040204020203" pitchFamily="34" charset="0"/>
              </a:rPr>
              <a:t>Reset</a:t>
            </a:r>
            <a:r>
              <a:rPr lang="es-ES" sz="4800" b="1" dirty="0">
                <a:latin typeface="Segoe UI" panose="020B0502040204020203" pitchFamily="34" charset="0"/>
                <a:cs typeface="Segoe UI" panose="020B0502040204020203" pitchFamily="34" charset="0"/>
              </a:rPr>
              <a:t> (00 a 59) </a:t>
            </a:r>
          </a:p>
        </p:txBody>
      </p:sp>
      <p:pic>
        <p:nvPicPr>
          <p:cNvPr id="4" name="Imagen 3">
            <a:extLst>
              <a:ext uri="{FF2B5EF4-FFF2-40B4-BE49-F238E27FC236}">
                <a16:creationId xmlns:a16="http://schemas.microsoft.com/office/drawing/2014/main" id="{338FF075-AC5C-49AB-9A32-12FAE4CD9278}"/>
              </a:ext>
            </a:extLst>
          </p:cNvPr>
          <p:cNvPicPr>
            <a:picLocks noChangeAspect="1"/>
          </p:cNvPicPr>
          <p:nvPr/>
        </p:nvPicPr>
        <p:blipFill>
          <a:blip r:embed="rId2"/>
          <a:stretch>
            <a:fillRect/>
          </a:stretch>
        </p:blipFill>
        <p:spPr>
          <a:xfrm>
            <a:off x="561456" y="1401663"/>
            <a:ext cx="7928986" cy="5336696"/>
          </a:xfrm>
          <a:prstGeom prst="rect">
            <a:avLst/>
          </a:prstGeom>
        </p:spPr>
      </p:pic>
      <p:sp>
        <p:nvSpPr>
          <p:cNvPr id="5" name="CuadroTexto 4">
            <a:extLst>
              <a:ext uri="{FF2B5EF4-FFF2-40B4-BE49-F238E27FC236}">
                <a16:creationId xmlns:a16="http://schemas.microsoft.com/office/drawing/2014/main" id="{DC49515D-4A14-4887-9E6A-49899BA43531}"/>
              </a:ext>
            </a:extLst>
          </p:cNvPr>
          <p:cNvSpPr txBox="1"/>
          <p:nvPr/>
        </p:nvSpPr>
        <p:spPr>
          <a:xfrm>
            <a:off x="9080102" y="2538101"/>
            <a:ext cx="2743200" cy="230832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Tarea: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Usando </a:t>
            </a:r>
            <a:r>
              <a:rPr kumimoji="0" lang="es-ES" sz="2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proteus</a:t>
            </a:r>
            <a:r>
              <a:rPr kumimoji="0" lang="es-E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realizar un contador de 00 a 23. </a:t>
            </a:r>
            <a:endParaRPr kumimoji="0" lang="es-CO"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20772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32717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Diseño de contadores</a:t>
            </a:r>
          </a:p>
        </p:txBody>
      </p:sp>
      <p:pic>
        <p:nvPicPr>
          <p:cNvPr id="6" name="Imagen 5">
            <a:extLst>
              <a:ext uri="{FF2B5EF4-FFF2-40B4-BE49-F238E27FC236}">
                <a16:creationId xmlns:a16="http://schemas.microsoft.com/office/drawing/2014/main" id="{A33278B4-19F1-4B42-BF23-2843A24958FD}"/>
              </a:ext>
            </a:extLst>
          </p:cNvPr>
          <p:cNvPicPr>
            <a:picLocks noChangeAspect="1"/>
          </p:cNvPicPr>
          <p:nvPr/>
        </p:nvPicPr>
        <p:blipFill>
          <a:blip r:embed="rId2"/>
          <a:stretch>
            <a:fillRect/>
          </a:stretch>
        </p:blipFill>
        <p:spPr>
          <a:xfrm>
            <a:off x="1039625" y="1661897"/>
            <a:ext cx="10469670" cy="4738903"/>
          </a:xfrm>
          <a:prstGeom prst="rect">
            <a:avLst/>
          </a:prstGeom>
        </p:spPr>
      </p:pic>
    </p:spTree>
    <p:extLst>
      <p:ext uri="{BB962C8B-B14F-4D97-AF65-F5344CB8AC3E}">
        <p14:creationId xmlns:p14="http://schemas.microsoft.com/office/powerpoint/2010/main" val="269574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Diseño de contadores</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482711" y="1103368"/>
            <a:ext cx="11555491" cy="224676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Paso 1 – Diagrama de estado: El primer paso en el diseño de un contador consiste en crear un diagrama de estados. Un diagrama de estados muestra la progresión de estados por los que el contador avanza cuando se aplica una señal de reloj.</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Ejemplo: Conteo para el código Gray de 3 bits</a:t>
            </a:r>
          </a:p>
        </p:txBody>
      </p:sp>
      <p:pic>
        <p:nvPicPr>
          <p:cNvPr id="6" name="Imagen 5">
            <a:extLst>
              <a:ext uri="{FF2B5EF4-FFF2-40B4-BE49-F238E27FC236}">
                <a16:creationId xmlns:a16="http://schemas.microsoft.com/office/drawing/2014/main" id="{01FD3D18-6FDC-477B-B13F-2471DD556A81}"/>
              </a:ext>
            </a:extLst>
          </p:cNvPr>
          <p:cNvPicPr>
            <a:picLocks noChangeAspect="1"/>
          </p:cNvPicPr>
          <p:nvPr/>
        </p:nvPicPr>
        <p:blipFill>
          <a:blip r:embed="rId2"/>
          <a:stretch>
            <a:fillRect/>
          </a:stretch>
        </p:blipFill>
        <p:spPr>
          <a:xfrm>
            <a:off x="4187770" y="3380689"/>
            <a:ext cx="3504936" cy="3370561"/>
          </a:xfrm>
          <a:prstGeom prst="rect">
            <a:avLst/>
          </a:prstGeom>
        </p:spPr>
      </p:pic>
    </p:spTree>
    <p:extLst>
      <p:ext uri="{BB962C8B-B14F-4D97-AF65-F5344CB8AC3E}">
        <p14:creationId xmlns:p14="http://schemas.microsoft.com/office/powerpoint/2010/main" val="2719390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39382" y="-78533"/>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Lógica secuencial.</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257180"/>
            <a:ext cx="10940142" cy="5170646"/>
          </a:xfrm>
          <a:prstGeom prst="rect">
            <a:avLst/>
          </a:prstGeom>
          <a:noFill/>
        </p:spPr>
        <p:txBody>
          <a:bodyPr wrap="square">
            <a:spAutoFit/>
          </a:bodyPr>
          <a:lstStyle/>
          <a:p>
            <a:pPr algn="just"/>
            <a:r>
              <a:rPr lang="es-ES" sz="2200" dirty="0"/>
              <a:t>Los sistemas secuenciales son esenciales en la implementación de lógica de control en sistemas digitales, donde es necesario coordinar y sincronizar diversas operaciones en función de condiciones previas.</a:t>
            </a:r>
          </a:p>
          <a:p>
            <a:pPr algn="just"/>
            <a:endParaRPr lang="es-ES" sz="2200" dirty="0"/>
          </a:p>
          <a:p>
            <a:pPr algn="just"/>
            <a:r>
              <a:rPr lang="es-ES" sz="2200" dirty="0"/>
              <a:t>Algunos conceptos asociados con la lógica secuencial incluyen:</a:t>
            </a:r>
          </a:p>
          <a:p>
            <a:pPr algn="just"/>
            <a:endParaRPr lang="es-ES" sz="2200" dirty="0"/>
          </a:p>
          <a:p>
            <a:pPr algn="just"/>
            <a:r>
              <a:rPr lang="es-ES" sz="2200" b="1" dirty="0"/>
              <a:t>1. Máquinas de Estado:</a:t>
            </a:r>
          </a:p>
          <a:p>
            <a:pPr algn="just"/>
            <a:r>
              <a:rPr lang="es-ES" sz="2200" dirty="0"/>
              <a:t>Las máquinas de estado describen el comportamiento secuencial de un sistema mediante estados, transiciones y acciones asociadas a cada estado.</a:t>
            </a:r>
          </a:p>
          <a:p>
            <a:pPr algn="just"/>
            <a:r>
              <a:rPr lang="es-ES" sz="2200" dirty="0"/>
              <a:t>Pueden ser finitas o infinitas, dependiendo de la aplicación.</a:t>
            </a:r>
          </a:p>
          <a:p>
            <a:pPr algn="just"/>
            <a:endParaRPr lang="es-ES" sz="2200" b="1" dirty="0"/>
          </a:p>
          <a:p>
            <a:pPr algn="just"/>
            <a:r>
              <a:rPr lang="es-ES" sz="2200" b="1" dirty="0"/>
              <a:t>2. Contadores:</a:t>
            </a:r>
          </a:p>
          <a:p>
            <a:pPr algn="just"/>
            <a:r>
              <a:rPr lang="es-ES" sz="2200" dirty="0"/>
              <a:t>Los contadores son circuitos secuenciales que cuentan eventos, como pulsos de reloj, y generan salidas que representan la cuenta actual.</a:t>
            </a:r>
          </a:p>
          <a:p>
            <a:pPr algn="just"/>
            <a:r>
              <a:rPr lang="es-ES" sz="2200" dirty="0"/>
              <a:t>Pueden utilizarse para contar o dividir la frecuencia de señales.</a:t>
            </a:r>
          </a:p>
        </p:txBody>
      </p:sp>
    </p:spTree>
    <p:extLst>
      <p:ext uri="{BB962C8B-B14F-4D97-AF65-F5344CB8AC3E}">
        <p14:creationId xmlns:p14="http://schemas.microsoft.com/office/powerpoint/2010/main" val="548293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Diseño de contadores</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41434" y="1262759"/>
            <a:ext cx="6194926" cy="526297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Paso 2 – Tabla del estado siguiente: Una vez que se define el circuito secuencial mediante un diagrama de estados, el segundo paso consiste en obtener una tabla del estado siguiente, que enumera cada estado del contador (estado actual) junto con el correspondiente estado siguiente.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El estado siguiente es el estado al que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black"/>
                </a:solidFill>
                <a:effectLst/>
                <a:uLnTx/>
                <a:uFillTx/>
                <a:ea typeface="+mn-ea"/>
                <a:cs typeface="+mn-cs"/>
              </a:rPr>
              <a:t>el contador pasa desde su estado actual, al aplicar un impulso de reloj.</a:t>
            </a:r>
          </a:p>
        </p:txBody>
      </p:sp>
      <p:pic>
        <p:nvPicPr>
          <p:cNvPr id="7" name="Imagen 6">
            <a:extLst>
              <a:ext uri="{FF2B5EF4-FFF2-40B4-BE49-F238E27FC236}">
                <a16:creationId xmlns:a16="http://schemas.microsoft.com/office/drawing/2014/main" id="{F4A09F6C-F6A8-4D26-95F8-D69CD971695C}"/>
              </a:ext>
            </a:extLst>
          </p:cNvPr>
          <p:cNvPicPr>
            <a:picLocks noChangeAspect="1"/>
          </p:cNvPicPr>
          <p:nvPr/>
        </p:nvPicPr>
        <p:blipFill>
          <a:blip r:embed="rId2"/>
          <a:stretch>
            <a:fillRect/>
          </a:stretch>
        </p:blipFill>
        <p:spPr>
          <a:xfrm>
            <a:off x="6912562" y="1808221"/>
            <a:ext cx="4840414" cy="4390398"/>
          </a:xfrm>
          <a:prstGeom prst="rect">
            <a:avLst/>
          </a:prstGeom>
        </p:spPr>
      </p:pic>
    </p:spTree>
    <p:extLst>
      <p:ext uri="{BB962C8B-B14F-4D97-AF65-F5344CB8AC3E}">
        <p14:creationId xmlns:p14="http://schemas.microsoft.com/office/powerpoint/2010/main" val="3434405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Diseño de contadores</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07878" y="1455705"/>
            <a:ext cx="6194926" cy="489364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Paso 3 – Tabla transiciones de </a:t>
            </a:r>
            <a:r>
              <a:rPr kumimoji="0" lang="es-ES" sz="2400" b="0" i="0" u="none" strike="noStrike" kern="1200" cap="none" spc="0" normalizeH="0" baseline="0" noProof="0" dirty="0" err="1">
                <a:ln>
                  <a:noFill/>
                </a:ln>
                <a:solidFill>
                  <a:prstClr val="black"/>
                </a:solidFill>
                <a:effectLst/>
                <a:uLnTx/>
                <a:uFillTx/>
                <a:ea typeface="+mn-ea"/>
                <a:cs typeface="+mn-cs"/>
              </a:rPr>
              <a:t>flip</a:t>
            </a:r>
            <a:r>
              <a:rPr kumimoji="0" lang="es-ES" sz="2400" b="0" i="0" u="none" strike="noStrike" kern="1200" cap="none" spc="0" normalizeH="0" baseline="0" noProof="0" dirty="0">
                <a:ln>
                  <a:noFill/>
                </a:ln>
                <a:solidFill>
                  <a:prstClr val="black"/>
                </a:solidFill>
                <a:effectLst/>
                <a:uLnTx/>
                <a:uFillTx/>
                <a:ea typeface="+mn-ea"/>
                <a:cs typeface="+mn-cs"/>
              </a:rPr>
              <a:t> </a:t>
            </a:r>
            <a:r>
              <a:rPr kumimoji="0" lang="es-ES" sz="2400" b="0" i="0" u="none" strike="noStrike" kern="1200" cap="none" spc="0" normalizeH="0" baseline="0" noProof="0" dirty="0" err="1">
                <a:ln>
                  <a:noFill/>
                </a:ln>
                <a:solidFill>
                  <a:prstClr val="black"/>
                </a:solidFill>
                <a:effectLst/>
                <a:uLnTx/>
                <a:uFillTx/>
                <a:ea typeface="+mn-ea"/>
                <a:cs typeface="+mn-cs"/>
              </a:rPr>
              <a:t>flop</a:t>
            </a:r>
            <a:r>
              <a:rPr kumimoji="0" lang="es-ES" sz="2400" b="0" i="0" u="none" strike="noStrike" kern="1200" cap="none" spc="0" normalizeH="0" baseline="0" noProof="0" dirty="0">
                <a:ln>
                  <a:noFill/>
                </a:ln>
                <a:solidFill>
                  <a:prstClr val="black"/>
                </a:solidFill>
                <a:effectLst/>
                <a:uLnTx/>
                <a:uFillTx/>
                <a:ea typeface="+mn-ea"/>
                <a:cs typeface="+mn-cs"/>
              </a:rPr>
              <a:t>: Se enumeran todas las posibles transiciones de salida, mostrando cómo evoluciona la salida Q del </a:t>
            </a:r>
            <a:r>
              <a:rPr kumimoji="0" lang="es-ES" sz="2400" b="0" i="0" u="none" strike="noStrike" kern="1200" cap="none" spc="0" normalizeH="0" baseline="0" noProof="0" dirty="0" err="1">
                <a:ln>
                  <a:noFill/>
                </a:ln>
                <a:solidFill>
                  <a:prstClr val="black"/>
                </a:solidFill>
                <a:effectLst/>
                <a:uLnTx/>
                <a:uFillTx/>
                <a:ea typeface="+mn-ea"/>
                <a:cs typeface="+mn-cs"/>
              </a:rPr>
              <a:t>flip-flop</a:t>
            </a:r>
            <a:r>
              <a:rPr kumimoji="0" lang="es-ES" sz="2400" b="0" i="0" u="none" strike="noStrike" kern="1200" cap="none" spc="0" normalizeH="0" baseline="0" noProof="0" dirty="0">
                <a:ln>
                  <a:noFill/>
                </a:ln>
                <a:solidFill>
                  <a:prstClr val="black"/>
                </a:solidFill>
                <a:effectLst/>
                <a:uLnTx/>
                <a:uFillTx/>
                <a:ea typeface="+mn-ea"/>
                <a:cs typeface="+mn-cs"/>
              </a:rPr>
              <a:t> al pasar de los estados actuales a los estados siguientes. QN es el estado presente en el </a:t>
            </a:r>
            <a:r>
              <a:rPr kumimoji="0" lang="es-ES" sz="2400" b="0" i="0" u="none" strike="noStrike" kern="1200" cap="none" spc="0" normalizeH="0" baseline="0" noProof="0" dirty="0" err="1">
                <a:ln>
                  <a:noFill/>
                </a:ln>
                <a:solidFill>
                  <a:prstClr val="black"/>
                </a:solidFill>
                <a:effectLst/>
                <a:uLnTx/>
                <a:uFillTx/>
                <a:ea typeface="+mn-ea"/>
                <a:cs typeface="+mn-cs"/>
              </a:rPr>
              <a:t>flip-flop</a:t>
            </a:r>
            <a:r>
              <a:rPr kumimoji="0" lang="es-ES" sz="2400" b="0" i="0" u="none" strike="noStrike" kern="1200" cap="none" spc="0" normalizeH="0" baseline="0" noProof="0" dirty="0">
                <a:ln>
                  <a:noFill/>
                </a:ln>
                <a:solidFill>
                  <a:prstClr val="black"/>
                </a:solidFill>
                <a:effectLst/>
                <a:uLnTx/>
                <a:uFillTx/>
                <a:ea typeface="+mn-ea"/>
                <a:cs typeface="+mn-cs"/>
              </a:rPr>
              <a:t> (antes de un impulso de reloj) y QN+1 es el estado siguiente (después de un impulso de reloj).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ES" sz="2400" dirty="0">
              <a:solidFill>
                <a:prstClr val="black"/>
              </a:solidFil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Para cada transición de salida, se indican las entradas J y K que dan lugar a la transición. Las “X” indican condiciones indiferentes (la entrada puede ser un 1 o un 0).</a:t>
            </a:r>
          </a:p>
        </p:txBody>
      </p:sp>
      <p:pic>
        <p:nvPicPr>
          <p:cNvPr id="6" name="Imagen 5">
            <a:extLst>
              <a:ext uri="{FF2B5EF4-FFF2-40B4-BE49-F238E27FC236}">
                <a16:creationId xmlns:a16="http://schemas.microsoft.com/office/drawing/2014/main" id="{4D1E91EB-6818-4D6E-AE73-EF0433411627}"/>
              </a:ext>
            </a:extLst>
          </p:cNvPr>
          <p:cNvPicPr>
            <a:picLocks noChangeAspect="1"/>
          </p:cNvPicPr>
          <p:nvPr/>
        </p:nvPicPr>
        <p:blipFill>
          <a:blip r:embed="rId2"/>
          <a:stretch>
            <a:fillRect/>
          </a:stretch>
        </p:blipFill>
        <p:spPr>
          <a:xfrm>
            <a:off x="7014123" y="2354715"/>
            <a:ext cx="5019675" cy="3095625"/>
          </a:xfrm>
          <a:prstGeom prst="rect">
            <a:avLst/>
          </a:prstGeom>
        </p:spPr>
      </p:pic>
    </p:spTree>
    <p:extLst>
      <p:ext uri="{BB962C8B-B14F-4D97-AF65-F5344CB8AC3E}">
        <p14:creationId xmlns:p14="http://schemas.microsoft.com/office/powerpoint/2010/main" val="1797921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5233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Diseño de contadores</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41433" y="2101658"/>
            <a:ext cx="10607535" cy="3046988"/>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3200" dirty="0">
                <a:solidFill>
                  <a:prstClr val="black"/>
                </a:solidFill>
              </a:rPr>
              <a:t>Basado en </a:t>
            </a:r>
            <a:r>
              <a:rPr lang="es-ES" sz="3200" dirty="0" err="1">
                <a:solidFill>
                  <a:prstClr val="black"/>
                </a:solidFill>
              </a:rPr>
              <a:t>flip</a:t>
            </a:r>
            <a:r>
              <a:rPr lang="es-ES" sz="3200" dirty="0">
                <a:solidFill>
                  <a:prstClr val="black"/>
                </a:solidFill>
              </a:rPr>
              <a:t> </a:t>
            </a:r>
            <a:r>
              <a:rPr lang="es-ES" sz="3200" dirty="0" err="1">
                <a:solidFill>
                  <a:prstClr val="black"/>
                </a:solidFill>
              </a:rPr>
              <a:t>flops</a:t>
            </a:r>
            <a:r>
              <a:rPr lang="es-ES" sz="3200" dirty="0">
                <a:solidFill>
                  <a:prstClr val="black"/>
                </a:solidFill>
              </a:rPr>
              <a:t> diseñe un contador que sea una secuencia ascendente de 0 a 9.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3200" b="0" i="0" u="none" strike="noStrike" kern="1200" cap="none" spc="0" normalizeH="0" baseline="0" noProof="0" dirty="0">
              <a:ln>
                <a:noFill/>
              </a:ln>
              <a:solidFill>
                <a:prstClr val="black"/>
              </a:solidFill>
              <a:effectLst/>
              <a:uLnTx/>
              <a:uFillTx/>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ES" sz="3200" dirty="0">
              <a:solidFill>
                <a:prstClr val="black"/>
              </a:solidFill>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3200" b="0" i="0" u="none" strike="noStrike" kern="1200" cap="none" spc="0" normalizeH="0" baseline="0" noProof="0" dirty="0">
                <a:ln>
                  <a:noFill/>
                </a:ln>
                <a:solidFill>
                  <a:prstClr val="black"/>
                </a:solidFill>
                <a:effectLst/>
                <a:uLnTx/>
                <a:uFillTx/>
                <a:ea typeface="+mn-ea"/>
                <a:cs typeface="+mn-cs"/>
              </a:rPr>
              <a:t>Basado en </a:t>
            </a:r>
            <a:r>
              <a:rPr kumimoji="0" lang="es-ES" sz="3200" b="0" i="0" u="none" strike="noStrike" kern="1200" cap="none" spc="0" normalizeH="0" baseline="0" noProof="0" dirty="0" err="1">
                <a:ln>
                  <a:noFill/>
                </a:ln>
                <a:solidFill>
                  <a:prstClr val="black"/>
                </a:solidFill>
                <a:effectLst/>
                <a:uLnTx/>
                <a:uFillTx/>
                <a:ea typeface="+mn-ea"/>
                <a:cs typeface="+mn-cs"/>
              </a:rPr>
              <a:t>flip</a:t>
            </a:r>
            <a:r>
              <a:rPr kumimoji="0" lang="es-ES" sz="3200" b="0" i="0" u="none" strike="noStrike" kern="1200" cap="none" spc="0" normalizeH="0" baseline="0" noProof="0" dirty="0">
                <a:ln>
                  <a:noFill/>
                </a:ln>
                <a:solidFill>
                  <a:prstClr val="black"/>
                </a:solidFill>
                <a:effectLst/>
                <a:uLnTx/>
                <a:uFillTx/>
                <a:ea typeface="+mn-ea"/>
                <a:cs typeface="+mn-cs"/>
              </a:rPr>
              <a:t> </a:t>
            </a:r>
            <a:r>
              <a:rPr kumimoji="0" lang="es-ES" sz="3200" b="0" i="0" u="none" strike="noStrike" kern="1200" cap="none" spc="0" normalizeH="0" baseline="0" noProof="0" dirty="0" err="1">
                <a:ln>
                  <a:noFill/>
                </a:ln>
                <a:solidFill>
                  <a:prstClr val="black"/>
                </a:solidFill>
                <a:effectLst/>
                <a:uLnTx/>
                <a:uFillTx/>
                <a:ea typeface="+mn-ea"/>
                <a:cs typeface="+mn-cs"/>
              </a:rPr>
              <a:t>flops</a:t>
            </a:r>
            <a:r>
              <a:rPr kumimoji="0" lang="es-ES" sz="3200" b="0" i="0" u="none" strike="noStrike" kern="1200" cap="none" spc="0" normalizeH="0" baseline="0" noProof="0" dirty="0">
                <a:ln>
                  <a:noFill/>
                </a:ln>
                <a:solidFill>
                  <a:prstClr val="black"/>
                </a:solidFill>
                <a:effectLst/>
                <a:uLnTx/>
                <a:uFillTx/>
                <a:ea typeface="+mn-ea"/>
                <a:cs typeface="+mn-cs"/>
              </a:rPr>
              <a:t> diseñe un conteo descendente con la siguiente secuencia 7,5,3,1,0 </a:t>
            </a:r>
          </a:p>
        </p:txBody>
      </p:sp>
    </p:spTree>
    <p:extLst>
      <p:ext uri="{BB962C8B-B14F-4D97-AF65-F5344CB8AC3E}">
        <p14:creationId xmlns:p14="http://schemas.microsoft.com/office/powerpoint/2010/main" val="1239474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Diseño de contadores</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07878" y="1455705"/>
            <a:ext cx="11328988" cy="83099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Paso 4 – Mapa de Karnaugh: Se usa el mapa de Karnaugh para realizar las entradas al los FF mediante las compuertas lógicas. </a:t>
            </a:r>
          </a:p>
        </p:txBody>
      </p:sp>
      <p:pic>
        <p:nvPicPr>
          <p:cNvPr id="7" name="Imagen 6">
            <a:extLst>
              <a:ext uri="{FF2B5EF4-FFF2-40B4-BE49-F238E27FC236}">
                <a16:creationId xmlns:a16="http://schemas.microsoft.com/office/drawing/2014/main" id="{22D47685-C9B1-4592-ACAC-5110688B3CF8}"/>
              </a:ext>
            </a:extLst>
          </p:cNvPr>
          <p:cNvPicPr>
            <a:picLocks noChangeAspect="1"/>
          </p:cNvPicPr>
          <p:nvPr/>
        </p:nvPicPr>
        <p:blipFill>
          <a:blip r:embed="rId2"/>
          <a:stretch>
            <a:fillRect/>
          </a:stretch>
        </p:blipFill>
        <p:spPr>
          <a:xfrm>
            <a:off x="3066512" y="2334742"/>
            <a:ext cx="6211719" cy="4473113"/>
          </a:xfrm>
          <a:prstGeom prst="rect">
            <a:avLst/>
          </a:prstGeom>
        </p:spPr>
      </p:pic>
    </p:spTree>
    <p:extLst>
      <p:ext uri="{BB962C8B-B14F-4D97-AF65-F5344CB8AC3E}">
        <p14:creationId xmlns:p14="http://schemas.microsoft.com/office/powerpoint/2010/main" val="2423869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27938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Diseño de contadores</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07878" y="1455705"/>
            <a:ext cx="11328988"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Paso 5 y 6 – Determinar las ecuaciones e implementación</a:t>
            </a:r>
          </a:p>
        </p:txBody>
      </p:sp>
      <p:pic>
        <p:nvPicPr>
          <p:cNvPr id="6" name="Imagen 5">
            <a:extLst>
              <a:ext uri="{FF2B5EF4-FFF2-40B4-BE49-F238E27FC236}">
                <a16:creationId xmlns:a16="http://schemas.microsoft.com/office/drawing/2014/main" id="{F2B5C39F-2F49-4610-A6AB-7EF9D495FF8A}"/>
              </a:ext>
            </a:extLst>
          </p:cNvPr>
          <p:cNvPicPr>
            <a:picLocks noChangeAspect="1"/>
          </p:cNvPicPr>
          <p:nvPr/>
        </p:nvPicPr>
        <p:blipFill>
          <a:blip r:embed="rId2"/>
          <a:stretch>
            <a:fillRect/>
          </a:stretch>
        </p:blipFill>
        <p:spPr>
          <a:xfrm>
            <a:off x="8948190" y="2684756"/>
            <a:ext cx="3152775" cy="2247900"/>
          </a:xfrm>
          <a:prstGeom prst="rect">
            <a:avLst/>
          </a:prstGeom>
        </p:spPr>
      </p:pic>
      <p:pic>
        <p:nvPicPr>
          <p:cNvPr id="8" name="Imagen 7">
            <a:extLst>
              <a:ext uri="{FF2B5EF4-FFF2-40B4-BE49-F238E27FC236}">
                <a16:creationId xmlns:a16="http://schemas.microsoft.com/office/drawing/2014/main" id="{EB15F20A-E520-4B8D-9720-AA2743D179B4}"/>
              </a:ext>
            </a:extLst>
          </p:cNvPr>
          <p:cNvPicPr>
            <a:picLocks noChangeAspect="1"/>
          </p:cNvPicPr>
          <p:nvPr/>
        </p:nvPicPr>
        <p:blipFill>
          <a:blip r:embed="rId3"/>
          <a:stretch>
            <a:fillRect/>
          </a:stretch>
        </p:blipFill>
        <p:spPr>
          <a:xfrm>
            <a:off x="385761" y="1991338"/>
            <a:ext cx="8372475" cy="3981450"/>
          </a:xfrm>
          <a:prstGeom prst="rect">
            <a:avLst/>
          </a:prstGeom>
        </p:spPr>
      </p:pic>
    </p:spTree>
    <p:extLst>
      <p:ext uri="{BB962C8B-B14F-4D97-AF65-F5344CB8AC3E}">
        <p14:creationId xmlns:p14="http://schemas.microsoft.com/office/powerpoint/2010/main" val="2475202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98773" y="142613"/>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Registro de desplazamiento</a:t>
            </a:r>
          </a:p>
        </p:txBody>
      </p:sp>
      <p:sp>
        <p:nvSpPr>
          <p:cNvPr id="5" name="CuadroTexto 4">
            <a:extLst>
              <a:ext uri="{FF2B5EF4-FFF2-40B4-BE49-F238E27FC236}">
                <a16:creationId xmlns:a16="http://schemas.microsoft.com/office/drawing/2014/main" id="{A9B1CEE0-D6A4-4B94-BBBD-33D60268536B}"/>
              </a:ext>
            </a:extLst>
          </p:cNvPr>
          <p:cNvSpPr txBox="1"/>
          <p:nvPr/>
        </p:nvSpPr>
        <p:spPr>
          <a:xfrm>
            <a:off x="559043" y="1355038"/>
            <a:ext cx="10917928" cy="489364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Los registros de desplazamiento son un tipo de circuitos lógicos secuenciales, que están íntimamente relacionados con los contadores digitales. Los registros se utilizan principalmente para almacenar datos digitales y, normalmente, no poseen una secuencia característica interna de estados como los contadores.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Los registros de desplazamiento suelen ser usados muy a menudo en temas de memorias, maquinas de estados secuenciales entre otros.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prstClr val="black"/>
              </a:solidFill>
              <a:effectLst/>
              <a:uLnTx/>
              <a:uFillTx/>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Se destacan: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Serial Input, Serial Output </a:t>
            </a:r>
            <a:r>
              <a:rPr kumimoji="0" lang="es-ES" sz="2400" b="1" i="0" u="none" strike="noStrike" kern="1200" cap="none" spc="0" normalizeH="0" baseline="0" noProof="0" dirty="0">
                <a:ln>
                  <a:noFill/>
                </a:ln>
                <a:solidFill>
                  <a:prstClr val="black"/>
                </a:solidFill>
                <a:effectLst/>
                <a:uLnTx/>
                <a:uFillTx/>
                <a:ea typeface="+mn-ea"/>
                <a:cs typeface="+mn-cs"/>
              </a:rPr>
              <a:t>(SISO).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prstClr val="black"/>
                </a:solidFill>
                <a:effectLst/>
                <a:uLnTx/>
                <a:uFillTx/>
                <a:ea typeface="+mn-ea"/>
                <a:cs typeface="+mn-cs"/>
              </a:rPr>
              <a:t>Serial Input, </a:t>
            </a:r>
            <a:r>
              <a:rPr kumimoji="0" lang="es-ES" sz="2400" b="0" i="0" u="none" strike="noStrike" kern="1200" cap="none" spc="0" normalizeH="0" baseline="0" noProof="0" dirty="0" err="1">
                <a:ln>
                  <a:noFill/>
                </a:ln>
                <a:solidFill>
                  <a:prstClr val="black"/>
                </a:solidFill>
                <a:effectLst/>
                <a:uLnTx/>
                <a:uFillTx/>
                <a:ea typeface="+mn-ea"/>
                <a:cs typeface="+mn-cs"/>
              </a:rPr>
              <a:t>Parallel</a:t>
            </a:r>
            <a:r>
              <a:rPr kumimoji="0" lang="es-ES" sz="2400" b="0" i="0" u="none" strike="noStrike" kern="1200" cap="none" spc="0" normalizeH="0" baseline="0" noProof="0" dirty="0">
                <a:ln>
                  <a:noFill/>
                </a:ln>
                <a:solidFill>
                  <a:prstClr val="black"/>
                </a:solidFill>
                <a:effectLst/>
                <a:uLnTx/>
                <a:uFillTx/>
                <a:ea typeface="+mn-ea"/>
                <a:cs typeface="+mn-cs"/>
              </a:rPr>
              <a:t> Output </a:t>
            </a:r>
            <a:r>
              <a:rPr kumimoji="0" lang="es-ES" sz="2400" b="1" i="0" u="none" strike="noStrike" kern="1200" cap="none" spc="0" normalizeH="0" baseline="0" noProof="0" dirty="0">
                <a:ln>
                  <a:noFill/>
                </a:ln>
                <a:solidFill>
                  <a:prstClr val="black"/>
                </a:solidFill>
                <a:effectLst/>
                <a:uLnTx/>
                <a:uFillTx/>
                <a:ea typeface="+mn-ea"/>
                <a:cs typeface="+mn-cs"/>
              </a:rPr>
              <a:t>(SIPO).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prstClr val="black"/>
                </a:solidFill>
                <a:effectLst/>
                <a:uLnTx/>
                <a:uFillTx/>
                <a:ea typeface="+mn-ea"/>
                <a:cs typeface="+mn-cs"/>
              </a:rPr>
              <a:t>Parallel</a:t>
            </a:r>
            <a:r>
              <a:rPr kumimoji="0" lang="es-ES" sz="2400" b="0" i="0" u="none" strike="noStrike" kern="1200" cap="none" spc="0" normalizeH="0" baseline="0" noProof="0" dirty="0">
                <a:ln>
                  <a:noFill/>
                </a:ln>
                <a:solidFill>
                  <a:prstClr val="black"/>
                </a:solidFill>
                <a:effectLst/>
                <a:uLnTx/>
                <a:uFillTx/>
                <a:ea typeface="+mn-ea"/>
                <a:cs typeface="+mn-cs"/>
              </a:rPr>
              <a:t> Input, Serial Output </a:t>
            </a:r>
            <a:r>
              <a:rPr kumimoji="0" lang="es-ES" sz="2400" b="1" i="0" u="none" strike="noStrike" kern="1200" cap="none" spc="0" normalizeH="0" baseline="0" noProof="0" dirty="0">
                <a:ln>
                  <a:noFill/>
                </a:ln>
                <a:solidFill>
                  <a:prstClr val="black"/>
                </a:solidFill>
                <a:effectLst/>
                <a:uLnTx/>
                <a:uFillTx/>
                <a:ea typeface="+mn-ea"/>
                <a:cs typeface="+mn-cs"/>
              </a:rPr>
              <a:t>(PISO).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prstClr val="black"/>
                </a:solidFill>
                <a:effectLst/>
                <a:uLnTx/>
                <a:uFillTx/>
                <a:ea typeface="+mn-ea"/>
                <a:cs typeface="+mn-cs"/>
              </a:rPr>
              <a:t>Parallel</a:t>
            </a:r>
            <a:r>
              <a:rPr kumimoji="0" lang="es-ES" sz="2400" b="0" i="0" u="none" strike="noStrike" kern="1200" cap="none" spc="0" normalizeH="0" baseline="0" noProof="0" dirty="0">
                <a:ln>
                  <a:noFill/>
                </a:ln>
                <a:solidFill>
                  <a:prstClr val="black"/>
                </a:solidFill>
                <a:effectLst/>
                <a:uLnTx/>
                <a:uFillTx/>
                <a:ea typeface="+mn-ea"/>
                <a:cs typeface="+mn-cs"/>
              </a:rPr>
              <a:t> Input, </a:t>
            </a:r>
            <a:r>
              <a:rPr kumimoji="0" lang="es-ES" sz="2400" b="0" i="0" u="none" strike="noStrike" kern="1200" cap="none" spc="0" normalizeH="0" baseline="0" noProof="0" dirty="0" err="1">
                <a:ln>
                  <a:noFill/>
                </a:ln>
                <a:solidFill>
                  <a:prstClr val="black"/>
                </a:solidFill>
                <a:effectLst/>
                <a:uLnTx/>
                <a:uFillTx/>
                <a:ea typeface="+mn-ea"/>
                <a:cs typeface="+mn-cs"/>
              </a:rPr>
              <a:t>Parallel</a:t>
            </a:r>
            <a:r>
              <a:rPr kumimoji="0" lang="es-ES" sz="2400" b="0" i="0" u="none" strike="noStrike" kern="1200" cap="none" spc="0" normalizeH="0" baseline="0" noProof="0" dirty="0">
                <a:ln>
                  <a:noFill/>
                </a:ln>
                <a:solidFill>
                  <a:prstClr val="black"/>
                </a:solidFill>
                <a:effectLst/>
                <a:uLnTx/>
                <a:uFillTx/>
                <a:ea typeface="+mn-ea"/>
                <a:cs typeface="+mn-cs"/>
              </a:rPr>
              <a:t> Output </a:t>
            </a:r>
            <a:r>
              <a:rPr kumimoji="0" lang="es-ES" sz="2400" b="1" i="0" u="none" strike="noStrike" kern="1200" cap="none" spc="0" normalizeH="0" baseline="0" noProof="0" dirty="0">
                <a:ln>
                  <a:noFill/>
                </a:ln>
                <a:solidFill>
                  <a:prstClr val="black"/>
                </a:solidFill>
                <a:effectLst/>
                <a:uLnTx/>
                <a:uFillTx/>
                <a:ea typeface="+mn-ea"/>
                <a:cs typeface="+mn-cs"/>
              </a:rPr>
              <a:t>(PIPO). </a:t>
            </a:r>
          </a:p>
        </p:txBody>
      </p:sp>
    </p:spTree>
    <p:extLst>
      <p:ext uri="{BB962C8B-B14F-4D97-AF65-F5344CB8AC3E}">
        <p14:creationId xmlns:p14="http://schemas.microsoft.com/office/powerpoint/2010/main" val="801481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98773" y="142613"/>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Registro de desplazamiento</a:t>
            </a:r>
          </a:p>
        </p:txBody>
      </p:sp>
      <p:pic>
        <p:nvPicPr>
          <p:cNvPr id="4" name="Imagen 3">
            <a:extLst>
              <a:ext uri="{FF2B5EF4-FFF2-40B4-BE49-F238E27FC236}">
                <a16:creationId xmlns:a16="http://schemas.microsoft.com/office/drawing/2014/main" id="{18BA612C-0F77-4A9F-9B53-B9E1AFDB17C2}"/>
              </a:ext>
            </a:extLst>
          </p:cNvPr>
          <p:cNvPicPr>
            <a:picLocks noChangeAspect="1"/>
          </p:cNvPicPr>
          <p:nvPr/>
        </p:nvPicPr>
        <p:blipFill>
          <a:blip r:embed="rId2"/>
          <a:stretch>
            <a:fillRect/>
          </a:stretch>
        </p:blipFill>
        <p:spPr>
          <a:xfrm>
            <a:off x="509150" y="1384899"/>
            <a:ext cx="11483338" cy="5330488"/>
          </a:xfrm>
          <a:prstGeom prst="rect">
            <a:avLst/>
          </a:prstGeom>
        </p:spPr>
      </p:pic>
    </p:spTree>
    <p:extLst>
      <p:ext uri="{BB962C8B-B14F-4D97-AF65-F5344CB8AC3E}">
        <p14:creationId xmlns:p14="http://schemas.microsoft.com/office/powerpoint/2010/main" val="3673055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73024" y="5542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Serial Input – Serial Output </a:t>
            </a:r>
          </a:p>
          <a:p>
            <a:pPr algn="ctr">
              <a:lnSpc>
                <a:spcPts val="3560"/>
              </a:lnSpc>
            </a:pPr>
            <a:r>
              <a:rPr lang="es-ES" sz="4000" b="1" dirty="0">
                <a:latin typeface="Segoe UI" panose="020B0502040204020203" pitchFamily="34" charset="0"/>
                <a:cs typeface="Segoe UI" panose="020B0502040204020203" pitchFamily="34" charset="0"/>
              </a:rPr>
              <a:t>(SISO) </a:t>
            </a:r>
          </a:p>
        </p:txBody>
      </p:sp>
      <p:pic>
        <p:nvPicPr>
          <p:cNvPr id="5" name="Imagen 4">
            <a:extLst>
              <a:ext uri="{FF2B5EF4-FFF2-40B4-BE49-F238E27FC236}">
                <a16:creationId xmlns:a16="http://schemas.microsoft.com/office/drawing/2014/main" id="{46361B76-DE4E-4EFC-A668-EF56755EBFCC}"/>
              </a:ext>
            </a:extLst>
          </p:cNvPr>
          <p:cNvPicPr>
            <a:picLocks noChangeAspect="1"/>
          </p:cNvPicPr>
          <p:nvPr/>
        </p:nvPicPr>
        <p:blipFill>
          <a:blip r:embed="rId2"/>
          <a:stretch>
            <a:fillRect/>
          </a:stretch>
        </p:blipFill>
        <p:spPr>
          <a:xfrm>
            <a:off x="941511" y="2192209"/>
            <a:ext cx="10610129" cy="3532810"/>
          </a:xfrm>
          <a:prstGeom prst="rect">
            <a:avLst/>
          </a:prstGeom>
        </p:spPr>
      </p:pic>
    </p:spTree>
    <p:extLst>
      <p:ext uri="{BB962C8B-B14F-4D97-AF65-F5344CB8AC3E}">
        <p14:creationId xmlns:p14="http://schemas.microsoft.com/office/powerpoint/2010/main" val="1992387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73024" y="5542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Serial Input – Paralell Output </a:t>
            </a:r>
          </a:p>
          <a:p>
            <a:pPr algn="ctr">
              <a:lnSpc>
                <a:spcPts val="3560"/>
              </a:lnSpc>
            </a:pPr>
            <a:r>
              <a:rPr lang="es-ES" sz="4000" b="1" dirty="0">
                <a:latin typeface="Segoe UI" panose="020B0502040204020203" pitchFamily="34" charset="0"/>
                <a:cs typeface="Segoe UI" panose="020B0502040204020203" pitchFamily="34" charset="0"/>
              </a:rPr>
              <a:t>(SIPO) </a:t>
            </a:r>
          </a:p>
        </p:txBody>
      </p:sp>
      <p:pic>
        <p:nvPicPr>
          <p:cNvPr id="4" name="Imagen 3">
            <a:extLst>
              <a:ext uri="{FF2B5EF4-FFF2-40B4-BE49-F238E27FC236}">
                <a16:creationId xmlns:a16="http://schemas.microsoft.com/office/drawing/2014/main" id="{B85C8999-1191-455A-BCBD-721FD539F6C8}"/>
              </a:ext>
            </a:extLst>
          </p:cNvPr>
          <p:cNvPicPr>
            <a:picLocks noChangeAspect="1"/>
          </p:cNvPicPr>
          <p:nvPr/>
        </p:nvPicPr>
        <p:blipFill>
          <a:blip r:embed="rId2"/>
          <a:stretch>
            <a:fillRect/>
          </a:stretch>
        </p:blipFill>
        <p:spPr>
          <a:xfrm>
            <a:off x="454161" y="2574662"/>
            <a:ext cx="11569361" cy="3172761"/>
          </a:xfrm>
          <a:prstGeom prst="rect">
            <a:avLst/>
          </a:prstGeom>
        </p:spPr>
      </p:pic>
    </p:spTree>
    <p:extLst>
      <p:ext uri="{BB962C8B-B14F-4D97-AF65-F5344CB8AC3E}">
        <p14:creationId xmlns:p14="http://schemas.microsoft.com/office/powerpoint/2010/main" val="1415409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73024" y="554227"/>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Paralell Input – Serial Output </a:t>
            </a:r>
          </a:p>
          <a:p>
            <a:pPr algn="ctr">
              <a:lnSpc>
                <a:spcPts val="3560"/>
              </a:lnSpc>
            </a:pPr>
            <a:r>
              <a:rPr lang="es-ES" sz="4000" b="1" dirty="0">
                <a:latin typeface="Segoe UI" panose="020B0502040204020203" pitchFamily="34" charset="0"/>
                <a:cs typeface="Segoe UI" panose="020B0502040204020203" pitchFamily="34" charset="0"/>
              </a:rPr>
              <a:t>(PISO) </a:t>
            </a:r>
          </a:p>
        </p:txBody>
      </p:sp>
      <p:pic>
        <p:nvPicPr>
          <p:cNvPr id="5" name="Imagen 4">
            <a:extLst>
              <a:ext uri="{FF2B5EF4-FFF2-40B4-BE49-F238E27FC236}">
                <a16:creationId xmlns:a16="http://schemas.microsoft.com/office/drawing/2014/main" id="{A2C8332F-CB51-43E2-B999-99C003B86C6A}"/>
              </a:ext>
            </a:extLst>
          </p:cNvPr>
          <p:cNvPicPr>
            <a:picLocks noChangeAspect="1"/>
          </p:cNvPicPr>
          <p:nvPr/>
        </p:nvPicPr>
        <p:blipFill>
          <a:blip r:embed="rId2"/>
          <a:stretch>
            <a:fillRect/>
          </a:stretch>
        </p:blipFill>
        <p:spPr>
          <a:xfrm>
            <a:off x="1749902" y="1930255"/>
            <a:ext cx="9209280" cy="4738993"/>
          </a:xfrm>
          <a:prstGeom prst="rect">
            <a:avLst/>
          </a:prstGeom>
        </p:spPr>
      </p:pic>
    </p:spTree>
    <p:extLst>
      <p:ext uri="{BB962C8B-B14F-4D97-AF65-F5344CB8AC3E}">
        <p14:creationId xmlns:p14="http://schemas.microsoft.com/office/powerpoint/2010/main" val="424278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106025"/>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Lógica secuencial.</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25929" y="1676629"/>
            <a:ext cx="10940142" cy="4493538"/>
          </a:xfrm>
          <a:prstGeom prst="rect">
            <a:avLst/>
          </a:prstGeom>
          <a:noFill/>
        </p:spPr>
        <p:txBody>
          <a:bodyPr wrap="square">
            <a:spAutoFit/>
          </a:bodyPr>
          <a:lstStyle/>
          <a:p>
            <a:pPr algn="just"/>
            <a:r>
              <a:rPr lang="es-ES" sz="2600" b="1" dirty="0"/>
              <a:t>3. Registros de Desplazamiento:</a:t>
            </a:r>
          </a:p>
          <a:p>
            <a:pPr algn="just"/>
            <a:r>
              <a:rPr lang="es-ES" sz="2600" dirty="0"/>
              <a:t>Los registros de desplazamiento son dispositivos de almacenamiento secuencial que permiten el desplazamiento de bits de una posición a otra.</a:t>
            </a:r>
          </a:p>
          <a:p>
            <a:pPr algn="just"/>
            <a:r>
              <a:rPr lang="es-ES" sz="2600" dirty="0"/>
              <a:t>Se utilizan en aplicaciones como la transferencia de datos en serie y la implementación de operaciones aritméticas.</a:t>
            </a:r>
          </a:p>
          <a:p>
            <a:pPr algn="just"/>
            <a:endParaRPr lang="es-ES" sz="2600" dirty="0"/>
          </a:p>
          <a:p>
            <a:pPr algn="just"/>
            <a:r>
              <a:rPr lang="es-ES" sz="2600" b="1" dirty="0"/>
              <a:t>4. </a:t>
            </a:r>
            <a:r>
              <a:rPr lang="es-ES" sz="2600" b="1" dirty="0" err="1"/>
              <a:t>Flip-Flops</a:t>
            </a:r>
            <a:r>
              <a:rPr lang="es-ES" sz="2600" b="1" dirty="0"/>
              <a:t>:</a:t>
            </a:r>
          </a:p>
          <a:p>
            <a:pPr algn="just"/>
            <a:r>
              <a:rPr lang="es-ES" sz="2600" dirty="0"/>
              <a:t>Los </a:t>
            </a:r>
            <a:r>
              <a:rPr lang="es-ES" sz="2600" dirty="0" err="1"/>
              <a:t>flip-flops</a:t>
            </a:r>
            <a:r>
              <a:rPr lang="es-ES" sz="2600" dirty="0"/>
              <a:t> son dispositivos de almacenamiento de un bit que pueden almacenar un estado de salida hasta que se cambie mediante una señal de control.</a:t>
            </a:r>
          </a:p>
          <a:p>
            <a:pPr algn="just"/>
            <a:r>
              <a:rPr lang="es-ES" sz="2600" dirty="0"/>
              <a:t>Se utilizan para almacenar información en sistemas secuenciales.</a:t>
            </a:r>
          </a:p>
        </p:txBody>
      </p:sp>
    </p:spTree>
    <p:extLst>
      <p:ext uri="{BB962C8B-B14F-4D97-AF65-F5344CB8AC3E}">
        <p14:creationId xmlns:p14="http://schemas.microsoft.com/office/powerpoint/2010/main" val="1821758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334153" y="453559"/>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Paralell Input – Paralell Output </a:t>
            </a:r>
          </a:p>
          <a:p>
            <a:pPr algn="ctr">
              <a:lnSpc>
                <a:spcPts val="3560"/>
              </a:lnSpc>
            </a:pPr>
            <a:r>
              <a:rPr lang="es-ES" sz="4000" b="1" dirty="0">
                <a:latin typeface="Segoe UI" panose="020B0502040204020203" pitchFamily="34" charset="0"/>
                <a:cs typeface="Segoe UI" panose="020B0502040204020203" pitchFamily="34" charset="0"/>
              </a:rPr>
              <a:t>(PIPO) </a:t>
            </a:r>
          </a:p>
        </p:txBody>
      </p:sp>
      <p:pic>
        <p:nvPicPr>
          <p:cNvPr id="4" name="Imagen 3">
            <a:extLst>
              <a:ext uri="{FF2B5EF4-FFF2-40B4-BE49-F238E27FC236}">
                <a16:creationId xmlns:a16="http://schemas.microsoft.com/office/drawing/2014/main" id="{1964AE36-A58B-4D86-A428-3734E1256B91}"/>
              </a:ext>
            </a:extLst>
          </p:cNvPr>
          <p:cNvPicPr>
            <a:picLocks noChangeAspect="1"/>
          </p:cNvPicPr>
          <p:nvPr/>
        </p:nvPicPr>
        <p:blipFill rotWithShape="1">
          <a:blip r:embed="rId2"/>
          <a:srcRect l="4220" t="1874" r="1676"/>
          <a:stretch/>
        </p:blipFill>
        <p:spPr>
          <a:xfrm>
            <a:off x="2568293" y="1803319"/>
            <a:ext cx="6879364" cy="4880148"/>
          </a:xfrm>
          <a:prstGeom prst="rect">
            <a:avLst/>
          </a:prstGeom>
        </p:spPr>
      </p:pic>
    </p:spTree>
    <p:extLst>
      <p:ext uri="{BB962C8B-B14F-4D97-AF65-F5344CB8AC3E}">
        <p14:creationId xmlns:p14="http://schemas.microsoft.com/office/powerpoint/2010/main" val="181326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106025"/>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Señales de reloj (</a:t>
            </a:r>
            <a:r>
              <a:rPr lang="es-ES" sz="4000" b="1" dirty="0" err="1">
                <a:latin typeface="Segoe UI" panose="020B0502040204020203" pitchFamily="34" charset="0"/>
                <a:cs typeface="Segoe UI" panose="020B0502040204020203" pitchFamily="34" charset="0"/>
              </a:rPr>
              <a:t>Clock</a:t>
            </a:r>
            <a:r>
              <a:rPr lang="es-ES" sz="4000" b="1" dirty="0">
                <a:latin typeface="Segoe UI" panose="020B0502040204020203" pitchFamily="34" charset="0"/>
                <a:cs typeface="Segoe UI" panose="020B0502040204020203" pitchFamily="34" charset="0"/>
              </a:rPr>
              <a:t>, CLK)</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734986" y="4260438"/>
            <a:ext cx="10940142" cy="2246769"/>
          </a:xfrm>
          <a:prstGeom prst="rect">
            <a:avLst/>
          </a:prstGeom>
          <a:noFill/>
        </p:spPr>
        <p:txBody>
          <a:bodyPr wrap="square">
            <a:spAutoFit/>
          </a:bodyPr>
          <a:lstStyle/>
          <a:p>
            <a:pPr algn="just"/>
            <a:r>
              <a:rPr lang="es-ES" sz="2000" b="1" dirty="0"/>
              <a:t>Las señales de reloj, CLK es fundamental para los circuitos digitales de tipo secuencial. </a:t>
            </a:r>
          </a:p>
          <a:p>
            <a:pPr algn="just"/>
            <a:endParaRPr lang="es-ES" sz="2000" b="1" dirty="0"/>
          </a:p>
          <a:p>
            <a:pPr marL="457200" indent="-457200" algn="just">
              <a:buFont typeface="Arial" panose="020B0604020202020204" pitchFamily="34" charset="0"/>
              <a:buChar char="•"/>
            </a:pPr>
            <a:r>
              <a:rPr lang="es-ES" sz="2000" b="1" dirty="0"/>
              <a:t>Periodo= El tiempo que dura un ciclo, en el caso de un reloj digital, el periodo suele ser 1s.</a:t>
            </a:r>
          </a:p>
          <a:p>
            <a:pPr marL="457200" indent="-457200" algn="just">
              <a:buFont typeface="Arial" panose="020B0604020202020204" pitchFamily="34" charset="0"/>
              <a:buChar char="•"/>
            </a:pPr>
            <a:r>
              <a:rPr lang="es-ES" sz="2000" b="1" dirty="0" err="1"/>
              <a:t>Rising</a:t>
            </a:r>
            <a:r>
              <a:rPr lang="es-ES" sz="2000" b="1" dirty="0"/>
              <a:t>= Se ejecuta un cambio cuando la señal de reloj sufre un flanco de subida, es decir, que pasa de Low a High. </a:t>
            </a:r>
          </a:p>
          <a:p>
            <a:pPr marL="457200" indent="-457200" algn="just">
              <a:buFont typeface="Arial" panose="020B0604020202020204" pitchFamily="34" charset="0"/>
              <a:buChar char="•"/>
            </a:pPr>
            <a:r>
              <a:rPr lang="es-ES" sz="2000" b="1" dirty="0" err="1"/>
              <a:t>Falling</a:t>
            </a:r>
            <a:r>
              <a:rPr lang="es-ES" sz="2000" b="1" dirty="0"/>
              <a:t>= Se ejecuta un cambio cuando la señal de reloj sufre un flanco de bajada, es decir, pasa de High a Low. </a:t>
            </a:r>
            <a:endParaRPr lang="es-ES" sz="2000" dirty="0"/>
          </a:p>
        </p:txBody>
      </p:sp>
      <p:pic>
        <p:nvPicPr>
          <p:cNvPr id="4" name="Imagen 3">
            <a:extLst>
              <a:ext uri="{FF2B5EF4-FFF2-40B4-BE49-F238E27FC236}">
                <a16:creationId xmlns:a16="http://schemas.microsoft.com/office/drawing/2014/main" id="{87A01121-70C9-4BAA-95DE-893F0482A1DA}"/>
              </a:ext>
            </a:extLst>
          </p:cNvPr>
          <p:cNvPicPr>
            <a:picLocks noChangeAspect="1"/>
          </p:cNvPicPr>
          <p:nvPr/>
        </p:nvPicPr>
        <p:blipFill>
          <a:blip r:embed="rId2"/>
          <a:stretch>
            <a:fillRect/>
          </a:stretch>
        </p:blipFill>
        <p:spPr>
          <a:xfrm>
            <a:off x="2401574" y="1557851"/>
            <a:ext cx="7118158" cy="2521259"/>
          </a:xfrm>
          <a:prstGeom prst="rect">
            <a:avLst/>
          </a:prstGeom>
        </p:spPr>
      </p:pic>
      <p:sp>
        <p:nvSpPr>
          <p:cNvPr id="6" name="CuadroTexto 5">
            <a:extLst>
              <a:ext uri="{FF2B5EF4-FFF2-40B4-BE49-F238E27FC236}">
                <a16:creationId xmlns:a16="http://schemas.microsoft.com/office/drawing/2014/main" id="{DB112A12-AA32-4D10-9855-58AD81AA829E}"/>
              </a:ext>
            </a:extLst>
          </p:cNvPr>
          <p:cNvSpPr txBox="1"/>
          <p:nvPr/>
        </p:nvSpPr>
        <p:spPr>
          <a:xfrm rot="16200000">
            <a:off x="2010301" y="2656845"/>
            <a:ext cx="11327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prstClr val="black"/>
                </a:solidFill>
                <a:effectLst/>
                <a:uLnTx/>
                <a:uFillTx/>
                <a:ea typeface="+mn-ea"/>
                <a:cs typeface="+mn-cs"/>
              </a:rPr>
              <a:t>Rising</a:t>
            </a:r>
            <a:r>
              <a:rPr kumimoji="0" lang="es-ES" sz="2400" b="0" i="0" u="none" strike="noStrike" kern="1200" cap="none" spc="0" normalizeH="0" baseline="0" noProof="0" dirty="0">
                <a:ln>
                  <a:noFill/>
                </a:ln>
                <a:solidFill>
                  <a:prstClr val="black"/>
                </a:solidFill>
                <a:effectLst/>
                <a:uLnTx/>
                <a:uFillTx/>
                <a:ea typeface="+mn-ea"/>
                <a:cs typeface="+mn-cs"/>
              </a:rPr>
              <a:t> </a:t>
            </a:r>
            <a:endParaRPr kumimoji="0" lang="es-CO" sz="2400" b="0" i="0" u="none" strike="noStrike" kern="1200" cap="none" spc="0" normalizeH="0" baseline="0" noProof="0" dirty="0">
              <a:ln>
                <a:noFill/>
              </a:ln>
              <a:solidFill>
                <a:prstClr val="black"/>
              </a:solidFill>
              <a:effectLst/>
              <a:uLnTx/>
              <a:uFillTx/>
              <a:ea typeface="+mn-ea"/>
              <a:cs typeface="+mn-cs"/>
            </a:endParaRPr>
          </a:p>
        </p:txBody>
      </p:sp>
      <p:sp>
        <p:nvSpPr>
          <p:cNvPr id="7" name="CuadroTexto 6">
            <a:extLst>
              <a:ext uri="{FF2B5EF4-FFF2-40B4-BE49-F238E27FC236}">
                <a16:creationId xmlns:a16="http://schemas.microsoft.com/office/drawing/2014/main" id="{65E1AF9B-0BB1-48AE-AE10-56685DBAE3AB}"/>
              </a:ext>
            </a:extLst>
          </p:cNvPr>
          <p:cNvSpPr txBox="1"/>
          <p:nvPr/>
        </p:nvSpPr>
        <p:spPr>
          <a:xfrm rot="16200000">
            <a:off x="4259220" y="2704538"/>
            <a:ext cx="11327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err="1">
                <a:ln>
                  <a:noFill/>
                </a:ln>
                <a:solidFill>
                  <a:prstClr val="black"/>
                </a:solidFill>
                <a:effectLst/>
                <a:uLnTx/>
                <a:uFillTx/>
                <a:ea typeface="+mn-ea"/>
                <a:cs typeface="+mn-cs"/>
              </a:rPr>
              <a:t>Falling</a:t>
            </a:r>
            <a:endParaRPr kumimoji="0" lang="es-CO" sz="24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680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Señales de reloj (</a:t>
            </a:r>
            <a:r>
              <a:rPr lang="es-ES" sz="4000" b="1" dirty="0" err="1">
                <a:latin typeface="Segoe UI" panose="020B0502040204020203" pitchFamily="34" charset="0"/>
                <a:cs typeface="Segoe UI" panose="020B0502040204020203" pitchFamily="34" charset="0"/>
              </a:rPr>
              <a:t>Clock</a:t>
            </a:r>
            <a:r>
              <a:rPr lang="es-ES" sz="4000" b="1" dirty="0">
                <a:latin typeface="Segoe UI" panose="020B0502040204020203" pitchFamily="34" charset="0"/>
                <a:cs typeface="Segoe UI" panose="020B0502040204020203" pitchFamily="34" charset="0"/>
              </a:rPr>
              <a:t>, CLK)</a:t>
            </a:r>
          </a:p>
        </p:txBody>
      </p:sp>
      <p:pic>
        <p:nvPicPr>
          <p:cNvPr id="4" name="Imagen 3">
            <a:extLst>
              <a:ext uri="{FF2B5EF4-FFF2-40B4-BE49-F238E27FC236}">
                <a16:creationId xmlns:a16="http://schemas.microsoft.com/office/drawing/2014/main" id="{9D1BFA53-55CC-4353-950D-5FC2699F05F3}"/>
              </a:ext>
            </a:extLst>
          </p:cNvPr>
          <p:cNvPicPr>
            <a:picLocks noChangeAspect="1"/>
          </p:cNvPicPr>
          <p:nvPr/>
        </p:nvPicPr>
        <p:blipFill>
          <a:blip r:embed="rId2"/>
          <a:stretch>
            <a:fillRect/>
          </a:stretch>
        </p:blipFill>
        <p:spPr>
          <a:xfrm>
            <a:off x="429161" y="1889878"/>
            <a:ext cx="6265254" cy="3607621"/>
          </a:xfrm>
          <a:prstGeom prst="rect">
            <a:avLst/>
          </a:prstGeom>
        </p:spPr>
      </p:pic>
      <p:pic>
        <p:nvPicPr>
          <p:cNvPr id="6" name="Imagen 5">
            <a:extLst>
              <a:ext uri="{FF2B5EF4-FFF2-40B4-BE49-F238E27FC236}">
                <a16:creationId xmlns:a16="http://schemas.microsoft.com/office/drawing/2014/main" id="{7D60D246-F700-4D77-9F32-45778E995A20}"/>
              </a:ext>
            </a:extLst>
          </p:cNvPr>
          <p:cNvPicPr>
            <a:picLocks noChangeAspect="1"/>
          </p:cNvPicPr>
          <p:nvPr/>
        </p:nvPicPr>
        <p:blipFill rotWithShape="1">
          <a:blip r:embed="rId3"/>
          <a:srcRect l="45832" t="21376" r="2156" b="14820"/>
          <a:stretch/>
        </p:blipFill>
        <p:spPr>
          <a:xfrm>
            <a:off x="6961441" y="1889878"/>
            <a:ext cx="4973935" cy="3603816"/>
          </a:xfrm>
          <a:prstGeom prst="rect">
            <a:avLst/>
          </a:prstGeom>
        </p:spPr>
      </p:pic>
    </p:spTree>
    <p:extLst>
      <p:ext uri="{BB962C8B-B14F-4D97-AF65-F5344CB8AC3E}">
        <p14:creationId xmlns:p14="http://schemas.microsoft.com/office/powerpoint/2010/main" val="192775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Señales de reloj (</a:t>
            </a:r>
            <a:r>
              <a:rPr lang="es-ES" sz="4000" b="1" dirty="0" err="1">
                <a:latin typeface="Segoe UI" panose="020B0502040204020203" pitchFamily="34" charset="0"/>
                <a:cs typeface="Segoe UI" panose="020B0502040204020203" pitchFamily="34" charset="0"/>
              </a:rPr>
              <a:t>Clock</a:t>
            </a:r>
            <a:r>
              <a:rPr lang="es-ES" sz="4000" b="1" dirty="0">
                <a:latin typeface="Segoe UI" panose="020B0502040204020203" pitchFamily="34" charset="0"/>
                <a:cs typeface="Segoe UI" panose="020B0502040204020203" pitchFamily="34" charset="0"/>
              </a:rPr>
              <a:t>, CLK)</a:t>
            </a:r>
          </a:p>
        </p:txBody>
      </p:sp>
      <p:pic>
        <p:nvPicPr>
          <p:cNvPr id="5" name="Imagen 4">
            <a:extLst>
              <a:ext uri="{FF2B5EF4-FFF2-40B4-BE49-F238E27FC236}">
                <a16:creationId xmlns:a16="http://schemas.microsoft.com/office/drawing/2014/main" id="{41EEE217-0108-444C-AFBE-F0CC042696C7}"/>
              </a:ext>
            </a:extLst>
          </p:cNvPr>
          <p:cNvPicPr>
            <a:picLocks noChangeAspect="1"/>
          </p:cNvPicPr>
          <p:nvPr/>
        </p:nvPicPr>
        <p:blipFill rotWithShape="1">
          <a:blip r:embed="rId2"/>
          <a:srcRect l="8713" t="27276" r="23940" b="27512"/>
          <a:stretch/>
        </p:blipFill>
        <p:spPr>
          <a:xfrm>
            <a:off x="587825" y="3326384"/>
            <a:ext cx="1436915" cy="964643"/>
          </a:xfrm>
          <a:prstGeom prst="rect">
            <a:avLst/>
          </a:prstGeom>
        </p:spPr>
      </p:pic>
      <p:pic>
        <p:nvPicPr>
          <p:cNvPr id="7" name="Imagen 6">
            <a:extLst>
              <a:ext uri="{FF2B5EF4-FFF2-40B4-BE49-F238E27FC236}">
                <a16:creationId xmlns:a16="http://schemas.microsoft.com/office/drawing/2014/main" id="{9787FE0E-007E-4F0D-86FE-7A71C38F9588}"/>
              </a:ext>
            </a:extLst>
          </p:cNvPr>
          <p:cNvPicPr>
            <a:picLocks noChangeAspect="1"/>
          </p:cNvPicPr>
          <p:nvPr/>
        </p:nvPicPr>
        <p:blipFill rotWithShape="1">
          <a:blip r:embed="rId3"/>
          <a:srcRect l="23930" t="21399" r="23551" b="19488"/>
          <a:stretch/>
        </p:blipFill>
        <p:spPr>
          <a:xfrm>
            <a:off x="2595563" y="2124334"/>
            <a:ext cx="2626487" cy="3695274"/>
          </a:xfrm>
          <a:prstGeom prst="rect">
            <a:avLst/>
          </a:prstGeom>
        </p:spPr>
      </p:pic>
      <p:sp>
        <p:nvSpPr>
          <p:cNvPr id="8" name="CuadroTexto 7">
            <a:extLst>
              <a:ext uri="{FF2B5EF4-FFF2-40B4-BE49-F238E27FC236}">
                <a16:creationId xmlns:a16="http://schemas.microsoft.com/office/drawing/2014/main" id="{C8B2C510-B4CD-4308-AE06-81BC9B5F3079}"/>
              </a:ext>
            </a:extLst>
          </p:cNvPr>
          <p:cNvSpPr txBox="1"/>
          <p:nvPr/>
        </p:nvSpPr>
        <p:spPr>
          <a:xfrm>
            <a:off x="5792873" y="2263811"/>
            <a:ext cx="6094324"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void setup()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pinMode</a:t>
            </a: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(LED_BUILTIN, 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void loop() {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digitalWrite</a:t>
            </a: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(LED_BUILTIN, </a:t>
            </a:r>
            <a:r>
              <a:rPr kumimoji="0" lang="en-US" sz="2400" b="0" i="0" u="none" strike="noStrike" kern="1200" cap="none" spc="0" normalizeH="0" baseline="0" noProof="0" dirty="0">
                <a:ln>
                  <a:noFill/>
                </a:ln>
                <a:solidFill>
                  <a:srgbClr val="FF0000"/>
                </a:solidFill>
                <a:effectLst/>
                <a:uLnTx/>
                <a:uFillTx/>
                <a:latin typeface="Trebuchet MS" panose="020B0603020202020204" pitchFamily="34" charset="0"/>
                <a:ea typeface="+mn-ea"/>
                <a:cs typeface="+mn-cs"/>
              </a:rPr>
              <a:t>HIGH</a:t>
            </a: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delay(1000);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digitalWrite</a:t>
            </a: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(LED_BUILTIN, </a:t>
            </a:r>
            <a:r>
              <a:rPr kumimoji="0" lang="en-US" sz="2400" b="0" i="0" u="none" strike="noStrike" kern="1200" cap="none" spc="0" normalizeH="0" baseline="0" noProof="0" dirty="0">
                <a:ln>
                  <a:noFill/>
                </a:ln>
                <a:solidFill>
                  <a:srgbClr val="FF0000"/>
                </a:solidFill>
                <a:effectLst/>
                <a:uLnTx/>
                <a:uFillTx/>
                <a:latin typeface="Trebuchet MS" panose="020B0603020202020204" pitchFamily="34" charset="0"/>
                <a:ea typeface="+mn-ea"/>
                <a:cs typeface="+mn-cs"/>
              </a:rPr>
              <a:t>LOW</a:t>
            </a: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delay(1000);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t>
            </a:r>
            <a:endParaRPr kumimoji="0" lang="es-CO" sz="2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78655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56160" y="332528"/>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Latch</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751764" y="1542405"/>
            <a:ext cx="10940142" cy="4524315"/>
          </a:xfrm>
          <a:prstGeom prst="rect">
            <a:avLst/>
          </a:prstGeom>
          <a:noFill/>
        </p:spPr>
        <p:txBody>
          <a:bodyPr wrap="square">
            <a:spAutoFit/>
          </a:bodyPr>
          <a:lstStyle/>
          <a:p>
            <a:pPr algn="just"/>
            <a:r>
              <a:rPr lang="es-ES" sz="3200" dirty="0"/>
              <a:t>El </a:t>
            </a:r>
            <a:r>
              <a:rPr lang="es-ES" sz="3200" dirty="0" err="1"/>
              <a:t>latch</a:t>
            </a:r>
            <a:r>
              <a:rPr lang="es-ES" sz="3200" dirty="0"/>
              <a:t> (cerrojo) es un tipo de dispositivo de almacenamiento temporal de dos estados (biestable), que se suele agrupar en una categoría diferente a la de los </a:t>
            </a:r>
            <a:r>
              <a:rPr lang="es-ES" sz="3200" dirty="0" err="1"/>
              <a:t>flip-flops</a:t>
            </a:r>
            <a:r>
              <a:rPr lang="es-ES" sz="3200" dirty="0"/>
              <a:t>. </a:t>
            </a:r>
          </a:p>
          <a:p>
            <a:pPr algn="just"/>
            <a:endParaRPr lang="es-ES" sz="3200" dirty="0"/>
          </a:p>
          <a:p>
            <a:pPr algn="just"/>
            <a:r>
              <a:rPr lang="es-ES" sz="3200" dirty="0"/>
              <a:t>Básicamente, los </a:t>
            </a:r>
            <a:r>
              <a:rPr lang="es-ES" sz="3200" dirty="0" err="1"/>
              <a:t>latches</a:t>
            </a:r>
            <a:r>
              <a:rPr lang="es-ES" sz="3200" dirty="0"/>
              <a:t> son similares a los </a:t>
            </a:r>
            <a:r>
              <a:rPr lang="es-ES" sz="3200" dirty="0" err="1"/>
              <a:t>flip-flops</a:t>
            </a:r>
            <a:r>
              <a:rPr lang="es-ES" sz="3200" dirty="0"/>
              <a:t>, ya que son también dispositivos de dos estados que pueden permanecer en cualquiera de sus dos estados gracias a su capacidad de realimentación, lo que consiste en conectar (realimentar) cada una de las salidas a la entrada opuesta.</a:t>
            </a:r>
          </a:p>
        </p:txBody>
      </p:sp>
    </p:spTree>
    <p:extLst>
      <p:ext uri="{BB962C8B-B14F-4D97-AF65-F5344CB8AC3E}">
        <p14:creationId xmlns:p14="http://schemas.microsoft.com/office/powerpoint/2010/main" val="3635204339"/>
      </p:ext>
    </p:extLst>
  </p:cSld>
  <p:clrMapOvr>
    <a:masterClrMapping/>
  </p:clrMapOvr>
</p:sld>
</file>

<file path=ppt/theme/theme1.xml><?xml version="1.0" encoding="utf-8"?>
<a:theme xmlns:a="http://schemas.openxmlformats.org/drawingml/2006/main" name="Tema de Office">
  <a:themeElements>
    <a:clrScheme name="ICESI">
      <a:dk1>
        <a:sysClr val="windowText" lastClr="000000"/>
      </a:dk1>
      <a:lt1>
        <a:sysClr val="window" lastClr="FFFFFF"/>
      </a:lt1>
      <a:dk2>
        <a:srgbClr val="0060A9"/>
      </a:dk2>
      <a:lt2>
        <a:srgbClr val="E7E6E6"/>
      </a:lt2>
      <a:accent1>
        <a:srgbClr val="94CAF3"/>
      </a:accent1>
      <a:accent2>
        <a:srgbClr val="00AABD"/>
      </a:accent2>
      <a:accent3>
        <a:srgbClr val="EA5B38"/>
      </a:accent3>
      <a:accent4>
        <a:srgbClr val="FFD149"/>
      </a:accent4>
      <a:accent5>
        <a:srgbClr val="002C81"/>
      </a:accent5>
      <a:accent6>
        <a:srgbClr val="82BA26"/>
      </a:accent6>
      <a:hlink>
        <a:srgbClr val="00B0F0"/>
      </a:hlink>
      <a:folHlink>
        <a:srgbClr val="5B9BD5"/>
      </a:folHlink>
    </a:clrScheme>
    <a:fontScheme name="ICESI">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8BEA2B0E260D14E9E3A8C9B99374DFD" ma:contentTypeVersion="9" ma:contentTypeDescription="Crear nuevo documento." ma:contentTypeScope="" ma:versionID="205d1ddb4c394aaf8c95ecca38a9438f">
  <xsd:schema xmlns:xsd="http://www.w3.org/2001/XMLSchema" xmlns:xs="http://www.w3.org/2001/XMLSchema" xmlns:p="http://schemas.microsoft.com/office/2006/metadata/properties" xmlns:ns2="54fca525-61d1-49a2-a95d-d005d4b799d2" xmlns:ns3="88bd1296-cf60-41d6-b01a-96e80ba78a0e" targetNamespace="http://schemas.microsoft.com/office/2006/metadata/properties" ma:root="true" ma:fieldsID="350d83f3752da93d9834fbbf546323c1" ns2:_="" ns3:_="">
    <xsd:import namespace="54fca525-61d1-49a2-a95d-d005d4b799d2"/>
    <xsd:import namespace="88bd1296-cf60-41d6-b01a-96e80ba78a0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fca525-61d1-49a2-a95d-d005d4b79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8a37e28e-12b5-4fa1-a817-aeba67de8d9a"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bd1296-cf60-41d6-b01a-96e80ba78a0e" elementFormDefault="qualified">
    <xsd:import namespace="http://schemas.microsoft.com/office/2006/documentManagement/types"/>
    <xsd:import namespace="http://schemas.microsoft.com/office/infopath/2007/PartnerControls"/>
    <xsd:element name="TaxCatchAll" ma:index="12" nillable="true" ma:displayName="Columna global de taxonomía" ma:hidden="true" ma:list="{57ee8e0f-0fef-452e-8991-ba32a6461e3b}" ma:internalName="TaxCatchAll" ma:showField="CatchAllData" ma:web="88bd1296-cf60-41d6-b01a-96e80ba78a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8bd1296-cf60-41d6-b01a-96e80ba78a0e" xsi:nil="true"/>
    <lcf76f155ced4ddcb4097134ff3c332f xmlns="54fca525-61d1-49a2-a95d-d005d4b799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2B7554F-51E2-46BF-BDFD-EFC6CB8B7FFF}">
  <ds:schemaRefs>
    <ds:schemaRef ds:uri="http://schemas.microsoft.com/sharepoint/v3/contenttype/forms"/>
  </ds:schemaRefs>
</ds:datastoreItem>
</file>

<file path=customXml/itemProps2.xml><?xml version="1.0" encoding="utf-8"?>
<ds:datastoreItem xmlns:ds="http://schemas.openxmlformats.org/officeDocument/2006/customXml" ds:itemID="{90ABF684-52D3-4038-96FA-E6B5C678E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fca525-61d1-49a2-a95d-d005d4b799d2"/>
    <ds:schemaRef ds:uri="88bd1296-cf60-41d6-b01a-96e80ba78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1ECCD9-3700-46AB-9941-6FF472C0DF5F}">
  <ds:schemaRefs>
    <ds:schemaRef ds:uri="http://schemas.microsoft.com/office/2006/metadata/properties"/>
    <ds:schemaRef ds:uri="http://schemas.microsoft.com/office/infopath/2007/PartnerControls"/>
    <ds:schemaRef ds:uri="88bd1296-cf60-41d6-b01a-96e80ba78a0e"/>
    <ds:schemaRef ds:uri="54fca525-61d1-49a2-a95d-d005d4b799d2"/>
  </ds:schemaRefs>
</ds:datastoreItem>
</file>

<file path=docProps/app.xml><?xml version="1.0" encoding="utf-8"?>
<Properties xmlns="http://schemas.openxmlformats.org/officeDocument/2006/extended-properties" xmlns:vt="http://schemas.openxmlformats.org/officeDocument/2006/docPropsVTypes">
  <Template/>
  <TotalTime>14450</TotalTime>
  <Words>2667</Words>
  <Application>Microsoft Office PowerPoint</Application>
  <PresentationFormat>Panorámica</PresentationFormat>
  <Paragraphs>334</Paragraphs>
  <Slides>50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Arial</vt:lpstr>
      <vt:lpstr>Calibri</vt:lpstr>
      <vt:lpstr>Cambria Math</vt:lpstr>
      <vt:lpstr>Segoe UI</vt:lpstr>
      <vt:lpstr>Segoe UI Light</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Icesi</dc:title>
  <dc:creator>Francisco Piedrahita</dc:creator>
  <cp:lastModifiedBy>Juan Palacios</cp:lastModifiedBy>
  <cp:revision>1080</cp:revision>
  <dcterms:created xsi:type="dcterms:W3CDTF">2021-03-07T02:33:19Z</dcterms:created>
  <dcterms:modified xsi:type="dcterms:W3CDTF">2024-07-11T15:46:55Z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0x01010008BEA2B0E260D14E9E3A8C9B99374DFD</vt:lpwstr>
  </property>
</Properties>
</file>